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49" r:id="rId1"/>
  </p:sldMasterIdLst>
  <p:notesMasterIdLst>
    <p:notesMasterId r:id="rId48"/>
  </p:notesMasterIdLst>
  <p:handoutMasterIdLst>
    <p:handoutMasterId r:id="rId49"/>
  </p:handoutMasterIdLst>
  <p:sldIdLst>
    <p:sldId id="306" r:id="rId2"/>
    <p:sldId id="312" r:id="rId3"/>
    <p:sldId id="482" r:id="rId4"/>
    <p:sldId id="407" r:id="rId5"/>
    <p:sldId id="453" r:id="rId6"/>
    <p:sldId id="483" r:id="rId7"/>
    <p:sldId id="452" r:id="rId8"/>
    <p:sldId id="481" r:id="rId9"/>
    <p:sldId id="479" r:id="rId10"/>
    <p:sldId id="440" r:id="rId11"/>
    <p:sldId id="442" r:id="rId12"/>
    <p:sldId id="443" r:id="rId13"/>
    <p:sldId id="409" r:id="rId14"/>
    <p:sldId id="434" r:id="rId15"/>
    <p:sldId id="487" r:id="rId16"/>
    <p:sldId id="435" r:id="rId17"/>
    <p:sldId id="436" r:id="rId18"/>
    <p:sldId id="412" r:id="rId19"/>
    <p:sldId id="484" r:id="rId20"/>
    <p:sldId id="486" r:id="rId21"/>
    <p:sldId id="485" r:id="rId22"/>
    <p:sldId id="309" r:id="rId23"/>
    <p:sldId id="308" r:id="rId24"/>
    <p:sldId id="337" r:id="rId25"/>
    <p:sldId id="397" r:id="rId26"/>
    <p:sldId id="420" r:id="rId27"/>
    <p:sldId id="421" r:id="rId28"/>
    <p:sldId id="394" r:id="rId29"/>
    <p:sldId id="411" r:id="rId30"/>
    <p:sldId id="473" r:id="rId31"/>
    <p:sldId id="474" r:id="rId32"/>
    <p:sldId id="476" r:id="rId33"/>
    <p:sldId id="446" r:id="rId34"/>
    <p:sldId id="429" r:id="rId35"/>
    <p:sldId id="441" r:id="rId36"/>
    <p:sldId id="430" r:id="rId37"/>
    <p:sldId id="465" r:id="rId38"/>
    <p:sldId id="408" r:id="rId39"/>
    <p:sldId id="449" r:id="rId40"/>
    <p:sldId id="450" r:id="rId41"/>
    <p:sldId id="468" r:id="rId42"/>
    <p:sldId id="471" r:id="rId43"/>
    <p:sldId id="470" r:id="rId44"/>
    <p:sldId id="472" r:id="rId45"/>
    <p:sldId id="477" r:id="rId46"/>
    <p:sldId id="475" r:id="rId47"/>
  </p:sldIdLst>
  <p:sldSz cx="9144000" cy="5143500" type="screen16x9"/>
  <p:notesSz cx="6858000" cy="9144000"/>
  <p:defaultTextStyle>
    <a:defPPr>
      <a:defRPr lang="de-DE"/>
    </a:defPPr>
    <a:lvl1pPr algn="ctr" rtl="0" eaLnBrk="0" fontAlgn="base" hangingPunct="0">
      <a:spcBef>
        <a:spcPct val="0"/>
      </a:spcBef>
      <a:spcAft>
        <a:spcPct val="0"/>
      </a:spcAft>
      <a:defRPr sz="2400" kern="1200">
        <a:solidFill>
          <a:srgbClr val="000000"/>
        </a:solidFill>
        <a:latin typeface="Lucida Grande CY" charset="-52"/>
        <a:ea typeface="ヒラギノ角ゴ Pro W3" charset="-128"/>
        <a:cs typeface="ヒラギノ角ゴ Pro W3" charset="-128"/>
      </a:defRPr>
    </a:lvl1pPr>
    <a:lvl2pPr marL="457200" algn="ctr" rtl="0" eaLnBrk="0" fontAlgn="base" hangingPunct="0">
      <a:spcBef>
        <a:spcPct val="0"/>
      </a:spcBef>
      <a:spcAft>
        <a:spcPct val="0"/>
      </a:spcAft>
      <a:defRPr sz="2400" kern="1200">
        <a:solidFill>
          <a:srgbClr val="000000"/>
        </a:solidFill>
        <a:latin typeface="Lucida Grande CY" charset="-52"/>
        <a:ea typeface="ヒラギノ角ゴ Pro W3" charset="-128"/>
        <a:cs typeface="ヒラギノ角ゴ Pro W3" charset="-128"/>
      </a:defRPr>
    </a:lvl2pPr>
    <a:lvl3pPr marL="914400" algn="ctr" rtl="0" eaLnBrk="0" fontAlgn="base" hangingPunct="0">
      <a:spcBef>
        <a:spcPct val="0"/>
      </a:spcBef>
      <a:spcAft>
        <a:spcPct val="0"/>
      </a:spcAft>
      <a:defRPr sz="2400" kern="1200">
        <a:solidFill>
          <a:srgbClr val="000000"/>
        </a:solidFill>
        <a:latin typeface="Lucida Grande CY" charset="-52"/>
        <a:ea typeface="ヒラギノ角ゴ Pro W3" charset="-128"/>
        <a:cs typeface="ヒラギノ角ゴ Pro W3" charset="-128"/>
      </a:defRPr>
    </a:lvl3pPr>
    <a:lvl4pPr marL="1371600" algn="ctr" rtl="0" eaLnBrk="0" fontAlgn="base" hangingPunct="0">
      <a:spcBef>
        <a:spcPct val="0"/>
      </a:spcBef>
      <a:spcAft>
        <a:spcPct val="0"/>
      </a:spcAft>
      <a:defRPr sz="2400" kern="1200">
        <a:solidFill>
          <a:srgbClr val="000000"/>
        </a:solidFill>
        <a:latin typeface="Lucida Grande CY" charset="-52"/>
        <a:ea typeface="ヒラギノ角ゴ Pro W3" charset="-128"/>
        <a:cs typeface="ヒラギノ角ゴ Pro W3" charset="-128"/>
      </a:defRPr>
    </a:lvl4pPr>
    <a:lvl5pPr marL="1828800" algn="ctr" rtl="0" eaLnBrk="0" fontAlgn="base" hangingPunct="0">
      <a:spcBef>
        <a:spcPct val="0"/>
      </a:spcBef>
      <a:spcAft>
        <a:spcPct val="0"/>
      </a:spcAft>
      <a:defRPr sz="2400" kern="1200">
        <a:solidFill>
          <a:srgbClr val="000000"/>
        </a:solidFill>
        <a:latin typeface="Lucida Grande CY" charset="-52"/>
        <a:ea typeface="ヒラギノ角ゴ Pro W3" charset="-128"/>
        <a:cs typeface="ヒラギノ角ゴ Pro W3" charset="-128"/>
      </a:defRPr>
    </a:lvl5pPr>
    <a:lvl6pPr marL="2286000" algn="l" defTabSz="457200" rtl="0" eaLnBrk="1" latinLnBrk="0" hangingPunct="1">
      <a:defRPr sz="2400" kern="1200">
        <a:solidFill>
          <a:srgbClr val="000000"/>
        </a:solidFill>
        <a:latin typeface="Lucida Grande CY" charset="-52"/>
        <a:ea typeface="ヒラギノ角ゴ Pro W3" charset="-128"/>
        <a:cs typeface="ヒラギノ角ゴ Pro W3" charset="-128"/>
      </a:defRPr>
    </a:lvl6pPr>
    <a:lvl7pPr marL="2743200" algn="l" defTabSz="457200" rtl="0" eaLnBrk="1" latinLnBrk="0" hangingPunct="1">
      <a:defRPr sz="2400" kern="1200">
        <a:solidFill>
          <a:srgbClr val="000000"/>
        </a:solidFill>
        <a:latin typeface="Lucida Grande CY" charset="-52"/>
        <a:ea typeface="ヒラギノ角ゴ Pro W3" charset="-128"/>
        <a:cs typeface="ヒラギノ角ゴ Pro W3" charset="-128"/>
      </a:defRPr>
    </a:lvl7pPr>
    <a:lvl8pPr marL="3200400" algn="l" defTabSz="457200" rtl="0" eaLnBrk="1" latinLnBrk="0" hangingPunct="1">
      <a:defRPr sz="2400" kern="1200">
        <a:solidFill>
          <a:srgbClr val="000000"/>
        </a:solidFill>
        <a:latin typeface="Lucida Grande CY" charset="-52"/>
        <a:ea typeface="ヒラギノ角ゴ Pro W3" charset="-128"/>
        <a:cs typeface="ヒラギノ角ゴ Pro W3" charset="-128"/>
      </a:defRPr>
    </a:lvl8pPr>
    <a:lvl9pPr marL="3657600" algn="l" defTabSz="457200" rtl="0" eaLnBrk="1" latinLnBrk="0" hangingPunct="1">
      <a:defRPr sz="2400" kern="1200">
        <a:solidFill>
          <a:srgbClr val="000000"/>
        </a:solidFill>
        <a:latin typeface="Lucida Grande CY" charset="-52"/>
        <a:ea typeface="ヒラギノ角ゴ Pro W3" charset="-128"/>
        <a:cs typeface="ヒラギノ角ゴ Pro W3" charset="-128"/>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Marko Berger" initials="MB" lastIdx="1" clrIdx="0"/>
  <p:cmAuthor id="1" name="Chris Veyer" initials="CV" lastIdx="1" clrIdx="1">
    <p:extLst>
      <p:ext uri="{19B8F6BF-5375-455C-9EA6-DF929625EA0E}">
        <p15:presenceInfo xmlns:p15="http://schemas.microsoft.com/office/powerpoint/2012/main" userId="8c0c20b64357cef4"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9B4"/>
    <a:srgbClr val="23A638"/>
    <a:srgbClr val="F59405"/>
    <a:srgbClr val="6161FF"/>
    <a:srgbClr val="69B469"/>
    <a:srgbClr val="0168B3"/>
    <a:srgbClr val="0069B3"/>
    <a:srgbClr val="D9D9D9"/>
    <a:srgbClr val="53B153"/>
    <a:srgbClr val="A077C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ittlere Formatvorlage 3 - Akz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69CF1AB2-1976-4502-BF36-3FF5EA218861}" styleName="Mittlere Formatvorlage 4 - Akz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9DCAF9ED-07DC-4A11-8D7F-57B35C25682E}" styleName="Mittlere Formatvorlage 1 - Akz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Mittlere Formatvorlage 1 - Akz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D7AC3CCA-C797-4891-BE02-D94E43425B78}" styleName="Mittlere Formatvorlag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21E4AEA4-8DFA-4A89-87EB-49C32662AFE0}" styleName="Mittlere Formatvorlage 2 - Akz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EB344D84-9AFB-497E-A393-DC336BA19D2E}" styleName="Mittlere Formatvorlage 3 - Akz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3C2FFA5D-87B4-456A-9821-1D502468CF0F}" styleName="Designformatvorlage 1 - Akz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793D81CF-94F2-401A-BA57-92F5A7B2D0C5}" styleName="Mittlere Formatvorlag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284E427A-3D55-4303-BF80-6455036E1DE7}" styleName="Designformatvorlage 1 - Akz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D113A9D2-9D6B-4929-AA2D-F23B5EE8CBE7}" styleName="Designformatvorlage 2 - Akz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Designformatvorlage 1 - Akz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E3FDE45-AF77-4B5C-9715-49D594BDF05E}" styleName="Helle Formatvorlage 1 - Akz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616DA210-FB5B-4158-B5E0-FEB733F419BA}" styleName="Helle Formatvorlag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6622" autoAdjust="0"/>
    <p:restoredTop sz="95165" autoAdjust="0"/>
  </p:normalViewPr>
  <p:slideViewPr>
    <p:cSldViewPr snapToObjects="1" showGuides="1">
      <p:cViewPr varScale="1">
        <p:scale>
          <a:sx n="128" d="100"/>
          <a:sy n="128" d="100"/>
        </p:scale>
        <p:origin x="76" y="324"/>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66" d="100"/>
        <a:sy n="66" d="100"/>
      </p:scale>
      <p:origin x="0" y="0"/>
    </p:cViewPr>
  </p:sorterViewPr>
  <p:notesViewPr>
    <p:cSldViewPr showGuides="1">
      <p:cViewPr varScale="1">
        <p:scale>
          <a:sx n="101" d="100"/>
          <a:sy n="101" d="100"/>
        </p:scale>
        <p:origin x="-2304" y="-10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commentAuthors" Target="commen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8850" name="Rectangle 2"/>
          <p:cNvSpPr>
            <a:spLocks noGrp="1" noChangeArrowheads="1"/>
          </p:cNvSpPr>
          <p:nvPr>
            <p:ph type="hdr" sz="quarter"/>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l">
              <a:defRPr sz="1200">
                <a:solidFill>
                  <a:schemeClr val="tx1"/>
                </a:solidFill>
                <a:latin typeface="Lucida Grande" pitchFamily="-111" charset="0"/>
                <a:ea typeface="ヒラギノ角ゴ Pro W3" pitchFamily="-111" charset="-128"/>
                <a:cs typeface="ヒラギノ角ゴ Pro W3" pitchFamily="-111" charset="-128"/>
              </a:defRPr>
            </a:lvl1pPr>
          </a:lstStyle>
          <a:p>
            <a:pPr>
              <a:defRPr/>
            </a:pPr>
            <a:endParaRPr lang="de-DE" dirty="0">
              <a:latin typeface="Lucida Sans Unicode"/>
            </a:endParaRPr>
          </a:p>
        </p:txBody>
      </p:sp>
      <p:sp>
        <p:nvSpPr>
          <p:cNvPr id="78851" name="Rectangle 3"/>
          <p:cNvSpPr>
            <a:spLocks noGrp="1" noChangeArrowheads="1"/>
          </p:cNvSpPr>
          <p:nvPr>
            <p:ph type="dt" sz="quarter" idx="1"/>
          </p:nvPr>
        </p:nvSpPr>
        <p:spPr bwMode="auto">
          <a:xfrm>
            <a:off x="388620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defRPr sz="1200">
                <a:solidFill>
                  <a:schemeClr val="tx1"/>
                </a:solidFill>
                <a:latin typeface="Lucida Grande" pitchFamily="-111" charset="0"/>
                <a:ea typeface="ヒラギノ角ゴ Pro W3" pitchFamily="-111" charset="-128"/>
                <a:cs typeface="ヒラギノ角ゴ Pro W3" pitchFamily="-111" charset="-128"/>
              </a:defRPr>
            </a:lvl1pPr>
          </a:lstStyle>
          <a:p>
            <a:pPr>
              <a:defRPr/>
            </a:pPr>
            <a:fld id="{C89B3B40-F5AD-4449-8595-A00AFBF420EE}" type="datetime1">
              <a:rPr lang="de-DE" smtClean="0">
                <a:latin typeface="Lucida Sans Unicode"/>
              </a:rPr>
              <a:t>24.06.2025</a:t>
            </a:fld>
            <a:endParaRPr lang="de-DE" dirty="0">
              <a:latin typeface="Lucida Sans Unicode"/>
            </a:endParaRPr>
          </a:p>
        </p:txBody>
      </p:sp>
      <p:sp>
        <p:nvSpPr>
          <p:cNvPr id="78852" name="Rectangle 4"/>
          <p:cNvSpPr>
            <a:spLocks noGrp="1" noChangeArrowheads="1"/>
          </p:cNvSpPr>
          <p:nvPr>
            <p:ph type="ftr" sz="quarter" idx="2"/>
          </p:nvPr>
        </p:nvSpPr>
        <p:spPr bwMode="auto">
          <a:xfrm>
            <a:off x="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l">
              <a:defRPr sz="1200">
                <a:solidFill>
                  <a:schemeClr val="tx1"/>
                </a:solidFill>
                <a:latin typeface="Lucida Grande" pitchFamily="-111" charset="0"/>
                <a:ea typeface="ヒラギノ角ゴ Pro W3" pitchFamily="-111" charset="-128"/>
                <a:cs typeface="ヒラギノ角ゴ Pro W3" pitchFamily="-111" charset="-128"/>
              </a:defRPr>
            </a:lvl1pPr>
          </a:lstStyle>
          <a:p>
            <a:pPr>
              <a:defRPr/>
            </a:pPr>
            <a:endParaRPr lang="de-DE" dirty="0">
              <a:latin typeface="Lucida Sans Unicode"/>
            </a:endParaRPr>
          </a:p>
        </p:txBody>
      </p:sp>
      <p:sp>
        <p:nvSpPr>
          <p:cNvPr id="78853" name="Rectangle 5"/>
          <p:cNvSpPr>
            <a:spLocks noGrp="1" noChangeArrowheads="1"/>
          </p:cNvSpPr>
          <p:nvPr>
            <p:ph type="sldNum" sz="quarter" idx="3"/>
          </p:nvPr>
        </p:nvSpPr>
        <p:spPr bwMode="auto">
          <a:xfrm>
            <a:off x="388620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defRPr sz="1200">
                <a:solidFill>
                  <a:schemeClr val="tx1"/>
                </a:solidFill>
                <a:latin typeface="Lucida Grande" pitchFamily="-111" charset="0"/>
                <a:ea typeface="ヒラギノ角ゴ Pro W3" pitchFamily="-111" charset="-128"/>
                <a:cs typeface="ヒラギノ角ゴ Pro W3" pitchFamily="-111" charset="-128"/>
              </a:defRPr>
            </a:lvl1pPr>
          </a:lstStyle>
          <a:p>
            <a:pPr>
              <a:defRPr/>
            </a:pPr>
            <a:fld id="{EDE8FCEE-038B-0640-96CC-B32152B56CCE}" type="slidenum">
              <a:rPr lang="de-DE">
                <a:latin typeface="Lucida Sans Unicode"/>
              </a:rPr>
              <a:pPr>
                <a:defRPr/>
              </a:pPr>
              <a:t>‹#›</a:t>
            </a:fld>
            <a:endParaRPr lang="de-DE" dirty="0">
              <a:latin typeface="Lucida Sans Unicode"/>
            </a:endParaRPr>
          </a:p>
        </p:txBody>
      </p:sp>
    </p:spTree>
    <p:extLst>
      <p:ext uri="{BB962C8B-B14F-4D97-AF65-F5344CB8AC3E}">
        <p14:creationId xmlns:p14="http://schemas.microsoft.com/office/powerpoint/2010/main" val="299723646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hdr" sz="quarter"/>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l">
              <a:defRPr sz="1200">
                <a:solidFill>
                  <a:schemeClr val="tx1"/>
                </a:solidFill>
                <a:latin typeface="Lucida Sans Unicode"/>
                <a:ea typeface="ヒラギノ角ゴ Pro W3" pitchFamily="-111" charset="-128"/>
                <a:cs typeface="ヒラギノ角ゴ Pro W3" pitchFamily="-111" charset="-128"/>
              </a:defRPr>
            </a:lvl1pPr>
          </a:lstStyle>
          <a:p>
            <a:pPr>
              <a:defRPr/>
            </a:pPr>
            <a:endParaRPr lang="de-DE" dirty="0"/>
          </a:p>
        </p:txBody>
      </p:sp>
      <p:sp>
        <p:nvSpPr>
          <p:cNvPr id="5123" name="Rectangle 3"/>
          <p:cNvSpPr>
            <a:spLocks noGrp="1" noChangeArrowheads="1"/>
          </p:cNvSpPr>
          <p:nvPr>
            <p:ph type="dt" idx="1"/>
          </p:nvPr>
        </p:nvSpPr>
        <p:spPr bwMode="auto">
          <a:xfrm>
            <a:off x="388620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defRPr sz="1200">
                <a:solidFill>
                  <a:schemeClr val="tx1"/>
                </a:solidFill>
                <a:latin typeface="Lucida Sans Unicode"/>
                <a:ea typeface="ヒラギノ角ゴ Pro W3" pitchFamily="-111" charset="-128"/>
                <a:cs typeface="ヒラギノ角ゴ Pro W3" pitchFamily="-111" charset="-128"/>
              </a:defRPr>
            </a:lvl1pPr>
          </a:lstStyle>
          <a:p>
            <a:pPr>
              <a:defRPr/>
            </a:pPr>
            <a:fld id="{2F59AAE5-71D4-4D2D-AA93-2AED312A4F4C}" type="datetime1">
              <a:rPr lang="de-DE" smtClean="0"/>
              <a:t>24.06.2025</a:t>
            </a:fld>
            <a:endParaRPr lang="de-DE" dirty="0"/>
          </a:p>
        </p:txBody>
      </p:sp>
      <p:sp>
        <p:nvSpPr>
          <p:cNvPr id="4100" name="Rectangle 4"/>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p:spPr>
      </p:sp>
      <p:sp>
        <p:nvSpPr>
          <p:cNvPr id="5125"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de-DE" noProof="0" dirty="0"/>
              <a:t>Mastertextformat bearbeiten</a:t>
            </a:r>
          </a:p>
          <a:p>
            <a:pPr lvl="1"/>
            <a:r>
              <a:rPr lang="de-DE" noProof="0" dirty="0"/>
              <a:t>Zweite Ebene</a:t>
            </a:r>
          </a:p>
          <a:p>
            <a:pPr lvl="2"/>
            <a:r>
              <a:rPr lang="de-DE" noProof="0" dirty="0"/>
              <a:t>Dritte Ebene</a:t>
            </a:r>
          </a:p>
          <a:p>
            <a:pPr lvl="3"/>
            <a:r>
              <a:rPr lang="de-DE" noProof="0" dirty="0"/>
              <a:t>Vierte Ebene</a:t>
            </a:r>
          </a:p>
          <a:p>
            <a:pPr lvl="4"/>
            <a:r>
              <a:rPr lang="de-DE" noProof="0" dirty="0"/>
              <a:t>Fünfte Ebene</a:t>
            </a:r>
          </a:p>
        </p:txBody>
      </p:sp>
      <p:sp>
        <p:nvSpPr>
          <p:cNvPr id="5126"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l">
              <a:defRPr sz="1200">
                <a:solidFill>
                  <a:schemeClr val="tx1"/>
                </a:solidFill>
                <a:latin typeface="Lucida Sans Unicode"/>
                <a:ea typeface="ヒラギノ角ゴ Pro W3" pitchFamily="-111" charset="-128"/>
                <a:cs typeface="ヒラギノ角ゴ Pro W3" pitchFamily="-111" charset="-128"/>
              </a:defRPr>
            </a:lvl1pPr>
          </a:lstStyle>
          <a:p>
            <a:pPr>
              <a:defRPr/>
            </a:pPr>
            <a:endParaRPr lang="de-DE" dirty="0"/>
          </a:p>
        </p:txBody>
      </p:sp>
      <p:sp>
        <p:nvSpPr>
          <p:cNvPr id="5127"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defRPr sz="1200">
                <a:solidFill>
                  <a:schemeClr val="tx1"/>
                </a:solidFill>
                <a:latin typeface="Lucida Sans Unicode"/>
                <a:ea typeface="ヒラギノ角ゴ Pro W3" pitchFamily="-111" charset="-128"/>
                <a:cs typeface="ヒラギノ角ゴ Pro W3" pitchFamily="-111" charset="-128"/>
              </a:defRPr>
            </a:lvl1pPr>
          </a:lstStyle>
          <a:p>
            <a:pPr>
              <a:defRPr/>
            </a:pPr>
            <a:fld id="{1184DDCB-7D1B-CB4F-980B-B02904018ECE}" type="slidenum">
              <a:rPr lang="de-DE" smtClean="0"/>
              <a:pPr>
                <a:defRPr/>
              </a:pPr>
              <a:t>‹#›</a:t>
            </a:fld>
            <a:endParaRPr lang="de-DE" dirty="0"/>
          </a:p>
        </p:txBody>
      </p:sp>
    </p:spTree>
    <p:extLst>
      <p:ext uri="{BB962C8B-B14F-4D97-AF65-F5344CB8AC3E}">
        <p14:creationId xmlns:p14="http://schemas.microsoft.com/office/powerpoint/2010/main" val="4246512909"/>
      </p:ext>
    </p:extLst>
  </p:cSld>
  <p:clrMap bg1="lt1" tx1="dk1" bg2="lt2" tx2="dk2" accent1="accent1" accent2="accent2" accent3="accent3" accent4="accent4" accent5="accent5" accent6="accent6" hlink="hlink" folHlink="folHlink"/>
  <p:hf hdr="0" ftr="0"/>
  <p:notesStyle>
    <a:lvl1pPr algn="l" rtl="0" eaLnBrk="0" fontAlgn="base" hangingPunct="0">
      <a:spcBef>
        <a:spcPct val="0"/>
      </a:spcBef>
      <a:spcAft>
        <a:spcPct val="0"/>
      </a:spcAft>
      <a:defRPr sz="1200" kern="1200">
        <a:solidFill>
          <a:schemeClr val="tx1"/>
        </a:solidFill>
        <a:latin typeface="Lucida Sans Unicode"/>
        <a:ea typeface="ＭＳ Ｐゴシック" pitchFamily="-111" charset="-128"/>
        <a:cs typeface="ＭＳ Ｐゴシック" pitchFamily="-111" charset="-128"/>
      </a:defRPr>
    </a:lvl1pPr>
    <a:lvl2pPr marL="457200" algn="l" rtl="0" eaLnBrk="0" fontAlgn="base" hangingPunct="0">
      <a:spcBef>
        <a:spcPct val="0"/>
      </a:spcBef>
      <a:spcAft>
        <a:spcPct val="0"/>
      </a:spcAft>
      <a:defRPr sz="1200" kern="1200">
        <a:solidFill>
          <a:schemeClr val="tx1"/>
        </a:solidFill>
        <a:latin typeface="Lucida Sans Unicode"/>
        <a:ea typeface="ＭＳ Ｐゴシック" pitchFamily="-111" charset="-128"/>
        <a:cs typeface="+mn-cs"/>
      </a:defRPr>
    </a:lvl2pPr>
    <a:lvl3pPr marL="914400" algn="l" rtl="0" eaLnBrk="0" fontAlgn="base" hangingPunct="0">
      <a:spcBef>
        <a:spcPct val="0"/>
      </a:spcBef>
      <a:spcAft>
        <a:spcPct val="0"/>
      </a:spcAft>
      <a:defRPr sz="1200" kern="1200">
        <a:solidFill>
          <a:schemeClr val="tx1"/>
        </a:solidFill>
        <a:latin typeface="Lucida Sans Unicode"/>
        <a:ea typeface="ＭＳ Ｐゴシック" pitchFamily="-111" charset="-128"/>
        <a:cs typeface="+mn-cs"/>
      </a:defRPr>
    </a:lvl3pPr>
    <a:lvl4pPr marL="1371600" algn="l" rtl="0" eaLnBrk="0" fontAlgn="base" hangingPunct="0">
      <a:spcBef>
        <a:spcPct val="0"/>
      </a:spcBef>
      <a:spcAft>
        <a:spcPct val="0"/>
      </a:spcAft>
      <a:defRPr sz="1200" kern="1200">
        <a:solidFill>
          <a:schemeClr val="tx1"/>
        </a:solidFill>
        <a:latin typeface="Lucida Sans Unicode"/>
        <a:ea typeface="ＭＳ Ｐゴシック" pitchFamily="-111" charset="-128"/>
        <a:cs typeface="+mn-cs"/>
      </a:defRPr>
    </a:lvl4pPr>
    <a:lvl5pPr marL="1828800" algn="l" rtl="0" eaLnBrk="0" fontAlgn="base" hangingPunct="0">
      <a:spcBef>
        <a:spcPct val="0"/>
      </a:spcBef>
      <a:spcAft>
        <a:spcPct val="0"/>
      </a:spcAft>
      <a:defRPr sz="1200" kern="1200">
        <a:solidFill>
          <a:schemeClr val="tx1"/>
        </a:solidFill>
        <a:latin typeface="Lucida Sans Unicode"/>
        <a:ea typeface="ＭＳ Ｐゴシック" pitchFamily="-111"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342900" lvl="0" indent="-342900">
              <a:lnSpc>
                <a:spcPct val="107000"/>
              </a:lnSpc>
              <a:spcAft>
                <a:spcPts val="800"/>
              </a:spcAft>
              <a:buFont typeface="+mj-lt"/>
              <a:buAutoNum type="arabicPeriod"/>
              <a:tabLst>
                <a:tab pos="457200" algn="l"/>
              </a:tabLst>
            </a:pPr>
            <a:r>
              <a:rPr lang="en-US" sz="18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Multi-Task Learning</a:t>
            </a:r>
            <a:br>
              <a:rPr lang="en-US" sz="18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br>
            <a:r>
              <a:rPr lang="en-US" sz="18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sym typeface="Wingdings" panose="05000000000000000000" pitchFamily="2" charset="2"/>
              </a:rPr>
              <a:t></a:t>
            </a:r>
            <a:r>
              <a:rPr lang="en-US" sz="18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partly true,</a:t>
            </a:r>
            <a:br>
              <a:rPr lang="en-US" sz="18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br>
            <a:r>
              <a:rPr lang="en-US" sz="18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sym typeface="Wingdings" panose="05000000000000000000" pitchFamily="2" charset="2"/>
              </a:rPr>
              <a:t>do not share structure unless ensemble</a:t>
            </a:r>
            <a:br>
              <a:rPr lang="en-US" sz="18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sym typeface="Wingdings" panose="05000000000000000000" pitchFamily="2" charset="2"/>
              </a:rPr>
            </a:br>
            <a:r>
              <a:rPr lang="en-US" sz="18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sym typeface="Wingdings" panose="05000000000000000000" pitchFamily="2" charset="2"/>
              </a:rPr>
              <a:t> different training data but same task</a:t>
            </a:r>
            <a:br>
              <a:rPr lang="en-US" sz="18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sym typeface="Wingdings" panose="05000000000000000000" pitchFamily="2" charset="2"/>
              </a:rPr>
            </a:br>
            <a:endParaRPr lang="en-US" sz="18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sym typeface="Wingdings" panose="05000000000000000000" pitchFamily="2" charset="2"/>
            </a:endParaRPr>
          </a:p>
          <a:p>
            <a:pPr marL="342900" lvl="0" indent="-342900">
              <a:lnSpc>
                <a:spcPct val="107000"/>
              </a:lnSpc>
              <a:spcAft>
                <a:spcPts val="800"/>
              </a:spcAft>
              <a:buFont typeface="+mj-lt"/>
              <a:buAutoNum type="arabicPeriod"/>
              <a:tabLst>
                <a:tab pos="457200" algn="l"/>
              </a:tabLst>
            </a:pPr>
            <a:r>
              <a:rPr lang="en-US" sz="1000" b="0" dirty="0">
                <a:effectLst/>
                <a:latin typeface="Calibri" panose="020F0502020204030204" pitchFamily="34" charset="0"/>
                <a:ea typeface="Times New Roman" panose="02020603050405020304" pitchFamily="18" charset="0"/>
                <a:cs typeface="Calibri" panose="020F0502020204030204" pitchFamily="34" charset="0"/>
              </a:rPr>
              <a:t>Recommenders rely user-user or item-item similarities. -&gt; ignored</a:t>
            </a:r>
            <a:endParaRPr lang="de-DE" sz="1000" b="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spcAft>
                <a:spcPts val="800"/>
              </a:spcAft>
              <a:buSzPts val="1000"/>
              <a:buFont typeface="Courier New" panose="02070309020205020404" pitchFamily="49" charset="0"/>
              <a:buChar char="o"/>
              <a:tabLst>
                <a:tab pos="914400" algn="l"/>
              </a:tabLst>
            </a:pPr>
            <a:r>
              <a:rPr lang="en-US" sz="1000" b="0" dirty="0">
                <a:effectLst/>
                <a:latin typeface="Calibri" panose="020F0502020204030204" pitchFamily="34" charset="0"/>
                <a:ea typeface="Times New Roman" panose="02020603050405020304" pitchFamily="18" charset="0"/>
                <a:cs typeface="Calibri" panose="020F0502020204030204" pitchFamily="34" charset="0"/>
              </a:rPr>
              <a:t>Recommenders often aggregate data across entities. -&gt;not yet.</a:t>
            </a:r>
            <a:endParaRPr lang="de-DE" sz="1000" b="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spcAft>
                <a:spcPts val="800"/>
              </a:spcAft>
              <a:buSzPts val="1000"/>
              <a:buFont typeface="Courier New" panose="02070309020205020404" pitchFamily="49" charset="0"/>
              <a:buChar char="o"/>
              <a:tabLst>
                <a:tab pos="914400" algn="l"/>
              </a:tabLst>
            </a:pPr>
            <a:r>
              <a:rPr lang="en-US" sz="1000" b="0" dirty="0">
                <a:effectLst/>
                <a:latin typeface="Calibri" panose="020F0502020204030204" pitchFamily="34" charset="0"/>
                <a:ea typeface="Times New Roman" panose="02020603050405020304" pitchFamily="18" charset="0"/>
                <a:cs typeface="Calibri" panose="020F0502020204030204" pitchFamily="34" charset="0"/>
              </a:rPr>
              <a:t>Recommenders seek cross-entity generalization (e.g., new users/items).</a:t>
            </a:r>
            <a:endParaRPr lang="de-DE" sz="1000" b="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spcAft>
                <a:spcPts val="800"/>
              </a:spcAft>
              <a:buSzPts val="1000"/>
              <a:buFont typeface="Courier New" panose="02070309020205020404" pitchFamily="49" charset="0"/>
              <a:buChar char="o"/>
              <a:tabLst>
                <a:tab pos="914400" algn="l"/>
              </a:tabLst>
            </a:pPr>
            <a:r>
              <a:rPr lang="en-US" sz="1000" b="0" dirty="0">
                <a:effectLst/>
                <a:latin typeface="Calibri" panose="020F0502020204030204" pitchFamily="34" charset="0"/>
                <a:ea typeface="Times New Roman" panose="02020603050405020304" pitchFamily="18" charset="0"/>
                <a:cs typeface="Calibri" panose="020F0502020204030204" pitchFamily="34" charset="0"/>
              </a:rPr>
              <a:t>Entity-centric learning focuses on intra-entity generalization, avoiding global patterns.</a:t>
            </a:r>
            <a:endParaRPr lang="de-DE" sz="1000" b="0" dirty="0">
              <a:effectLst/>
              <a:latin typeface="Calibri" panose="020F0502020204030204" pitchFamily="34" charset="0"/>
              <a:ea typeface="Calibri" panose="020F0502020204030204" pitchFamily="34" charset="0"/>
              <a:cs typeface="Times New Roman" panose="02020603050405020304" pitchFamily="18" charset="0"/>
            </a:endParaRPr>
          </a:p>
          <a:p>
            <a:br>
              <a:rPr lang="en-US" sz="18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br>
            <a:endParaRPr lang="de-DE" dirty="0"/>
          </a:p>
        </p:txBody>
      </p:sp>
      <p:sp>
        <p:nvSpPr>
          <p:cNvPr id="4" name="Datumsplatzhalter 3"/>
          <p:cNvSpPr>
            <a:spLocks noGrp="1"/>
          </p:cNvSpPr>
          <p:nvPr>
            <p:ph type="dt" idx="1"/>
          </p:nvPr>
        </p:nvSpPr>
        <p:spPr/>
        <p:txBody>
          <a:bodyPr/>
          <a:lstStyle/>
          <a:p>
            <a:pPr>
              <a:defRPr/>
            </a:pPr>
            <a:fld id="{5A2D5B61-4E9A-4C3A-AB78-43035C56D473}" type="datetime1">
              <a:rPr lang="de-DE" smtClean="0"/>
              <a:t>24.06.2025</a:t>
            </a:fld>
            <a:endParaRPr lang="de-DE" dirty="0"/>
          </a:p>
        </p:txBody>
      </p:sp>
      <p:sp>
        <p:nvSpPr>
          <p:cNvPr id="5" name="Foliennummernplatzhalter 4"/>
          <p:cNvSpPr>
            <a:spLocks noGrp="1"/>
          </p:cNvSpPr>
          <p:nvPr>
            <p:ph type="sldNum" sz="quarter" idx="5"/>
          </p:nvPr>
        </p:nvSpPr>
        <p:spPr/>
        <p:txBody>
          <a:bodyPr/>
          <a:lstStyle/>
          <a:p>
            <a:pPr>
              <a:defRPr/>
            </a:pPr>
            <a:fld id="{1184DDCB-7D1B-CB4F-980B-B02904018ECE}" type="slidenum">
              <a:rPr lang="de-DE" smtClean="0"/>
              <a:pPr>
                <a:defRPr/>
              </a:pPr>
              <a:t>1</a:t>
            </a:fld>
            <a:endParaRPr lang="de-DE" dirty="0"/>
          </a:p>
        </p:txBody>
      </p:sp>
    </p:spTree>
    <p:extLst>
      <p:ext uri="{BB962C8B-B14F-4D97-AF65-F5344CB8AC3E}">
        <p14:creationId xmlns:p14="http://schemas.microsoft.com/office/powerpoint/2010/main" val="34458430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Dividing by number of available features is necessary so that we don’t only fill up </a:t>
            </a:r>
            <a:br>
              <a:rPr lang="en-US" dirty="0"/>
            </a:br>
            <a:r>
              <a:rPr lang="en-US" dirty="0"/>
              <a:t>almost complete instance which would have a high base quality</a:t>
            </a:r>
          </a:p>
          <a:p>
            <a:endParaRPr lang="en-US" dirty="0"/>
          </a:p>
          <a:p>
            <a:r>
              <a:rPr lang="en-US" dirty="0"/>
              <a:t>Quality can not distinguish between an instance that has the best feature missing and second best available and an instance which has the second best available and best missing as resulting quality if we add the best feature would be the same but the quality gain would be different </a:t>
            </a:r>
            <a:br>
              <a:rPr lang="en-US" dirty="0"/>
            </a:br>
            <a:br>
              <a:rPr lang="en-US" dirty="0"/>
            </a:br>
            <a:endParaRPr lang="de-DE" dirty="0"/>
          </a:p>
        </p:txBody>
      </p:sp>
      <p:sp>
        <p:nvSpPr>
          <p:cNvPr id="4" name="Datumsplatzhalter 3"/>
          <p:cNvSpPr>
            <a:spLocks noGrp="1"/>
          </p:cNvSpPr>
          <p:nvPr>
            <p:ph type="dt" idx="1"/>
          </p:nvPr>
        </p:nvSpPr>
        <p:spPr/>
        <p:txBody>
          <a:bodyPr/>
          <a:lstStyle/>
          <a:p>
            <a:pPr>
              <a:defRPr/>
            </a:pPr>
            <a:fld id="{F9B55BB4-29B8-4298-A16D-BFE2E1ABAAF0}" type="datetime1">
              <a:rPr lang="de-DE" smtClean="0"/>
              <a:t>24.06.2025</a:t>
            </a:fld>
            <a:endParaRPr lang="de-DE" dirty="0"/>
          </a:p>
        </p:txBody>
      </p:sp>
      <p:sp>
        <p:nvSpPr>
          <p:cNvPr id="5" name="Foliennummernplatzhalter 4"/>
          <p:cNvSpPr>
            <a:spLocks noGrp="1"/>
          </p:cNvSpPr>
          <p:nvPr>
            <p:ph type="sldNum" sz="quarter" idx="5"/>
          </p:nvPr>
        </p:nvSpPr>
        <p:spPr/>
        <p:txBody>
          <a:bodyPr/>
          <a:lstStyle/>
          <a:p>
            <a:pPr>
              <a:defRPr/>
            </a:pPr>
            <a:fld id="{1184DDCB-7D1B-CB4F-980B-B02904018ECE}" type="slidenum">
              <a:rPr lang="de-DE" smtClean="0"/>
              <a:pPr>
                <a:defRPr/>
              </a:pPr>
              <a:t>16</a:t>
            </a:fld>
            <a:endParaRPr lang="de-DE" dirty="0"/>
          </a:p>
        </p:txBody>
      </p:sp>
    </p:spTree>
    <p:extLst>
      <p:ext uri="{BB962C8B-B14F-4D97-AF65-F5344CB8AC3E}">
        <p14:creationId xmlns:p14="http://schemas.microsoft.com/office/powerpoint/2010/main" val="13589739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Preferred option using average (</a:t>
            </a:r>
            <a:r>
              <a:rPr lang="en-US" dirty="0" err="1"/>
              <a:t>Bgain</a:t>
            </a:r>
            <a:r>
              <a:rPr lang="en-US" dirty="0"/>
              <a:t>/ (average feature cost * k/2))</a:t>
            </a:r>
            <a:endParaRPr lang="de-DE" dirty="0"/>
          </a:p>
        </p:txBody>
      </p:sp>
      <p:sp>
        <p:nvSpPr>
          <p:cNvPr id="4" name="Datumsplatzhalter 3"/>
          <p:cNvSpPr>
            <a:spLocks noGrp="1"/>
          </p:cNvSpPr>
          <p:nvPr>
            <p:ph type="dt" idx="1"/>
          </p:nvPr>
        </p:nvSpPr>
        <p:spPr/>
        <p:txBody>
          <a:bodyPr/>
          <a:lstStyle/>
          <a:p>
            <a:pPr>
              <a:defRPr/>
            </a:pPr>
            <a:fld id="{298DCC1F-F7E0-469B-B55B-4E25096F106E}" type="datetime1">
              <a:rPr lang="de-DE" smtClean="0"/>
              <a:t>24.06.2025</a:t>
            </a:fld>
            <a:endParaRPr lang="de-DE" dirty="0"/>
          </a:p>
        </p:txBody>
      </p:sp>
      <p:sp>
        <p:nvSpPr>
          <p:cNvPr id="5" name="Foliennummernplatzhalter 4"/>
          <p:cNvSpPr>
            <a:spLocks noGrp="1"/>
          </p:cNvSpPr>
          <p:nvPr>
            <p:ph type="sldNum" sz="quarter" idx="5"/>
          </p:nvPr>
        </p:nvSpPr>
        <p:spPr/>
        <p:txBody>
          <a:bodyPr/>
          <a:lstStyle/>
          <a:p>
            <a:pPr>
              <a:defRPr/>
            </a:pPr>
            <a:fld id="{1184DDCB-7D1B-CB4F-980B-B02904018ECE}" type="slidenum">
              <a:rPr lang="de-DE" smtClean="0"/>
              <a:pPr>
                <a:defRPr/>
              </a:pPr>
              <a:t>17</a:t>
            </a:fld>
            <a:endParaRPr lang="de-DE" dirty="0"/>
          </a:p>
        </p:txBody>
      </p:sp>
    </p:spTree>
    <p:extLst>
      <p:ext uri="{BB962C8B-B14F-4D97-AF65-F5344CB8AC3E}">
        <p14:creationId xmlns:p14="http://schemas.microsoft.com/office/powerpoint/2010/main" val="20387546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rtl="0" fontAlgn="base">
              <a:spcBef>
                <a:spcPts val="0"/>
              </a:spcBef>
              <a:spcAft>
                <a:spcPts val="0"/>
              </a:spcAft>
              <a:buFont typeface="Arial" panose="020B0604020202020204" pitchFamily="34" charset="0"/>
              <a:buNone/>
            </a:pPr>
            <a:endParaRPr lang="en-US" sz="1100" b="0" i="0" u="none" strike="noStrike" dirty="0">
              <a:solidFill>
                <a:srgbClr val="000000"/>
              </a:solidFill>
              <a:effectLst/>
              <a:latin typeface="Arial" panose="020B0604020202020204" pitchFamily="34" charset="0"/>
            </a:endParaRPr>
          </a:p>
          <a:p>
            <a:pPr marL="628650" lvl="1" indent="-171450" rtl="0" fontAlgn="base">
              <a:spcBef>
                <a:spcPts val="0"/>
              </a:spcBef>
              <a:spcAft>
                <a:spcPts val="0"/>
              </a:spcAft>
              <a:buFont typeface="Arial" panose="020B0604020202020204" pitchFamily="34" charset="0"/>
              <a:buChar char="•"/>
            </a:pPr>
            <a:endParaRPr lang="en-US" sz="1100" b="0" i="0" u="none" strike="noStrike" dirty="0">
              <a:solidFill>
                <a:srgbClr val="000000"/>
              </a:solidFill>
              <a:effectLst/>
              <a:latin typeface="Arial" panose="020B0604020202020204" pitchFamily="34" charset="0"/>
            </a:endParaRPr>
          </a:p>
          <a:p>
            <a:pPr marL="628650" lvl="1" indent="-171450">
              <a:buFont typeface="Arial" panose="020B0604020202020204" pitchFamily="34" charset="0"/>
              <a:buChar char="•"/>
            </a:pPr>
            <a:endParaRPr lang="en-GB" dirty="0"/>
          </a:p>
          <a:p>
            <a:endParaRPr lang="en-GB" dirty="0"/>
          </a:p>
        </p:txBody>
      </p:sp>
      <p:sp>
        <p:nvSpPr>
          <p:cNvPr id="4" name="Date Placeholder 3"/>
          <p:cNvSpPr>
            <a:spLocks noGrp="1"/>
          </p:cNvSpPr>
          <p:nvPr>
            <p:ph type="dt" idx="1"/>
          </p:nvPr>
        </p:nvSpPr>
        <p:spPr/>
        <p:txBody>
          <a:bodyPr/>
          <a:lstStyle/>
          <a:p>
            <a:pPr>
              <a:defRPr/>
            </a:pPr>
            <a:fld id="{17FCB29F-31A6-4434-9925-0254BA59C7B2}" type="datetime1">
              <a:rPr lang="de-DE" smtClean="0"/>
              <a:t>24.06.2025</a:t>
            </a:fld>
            <a:endParaRPr lang="de-DE" dirty="0"/>
          </a:p>
        </p:txBody>
      </p:sp>
      <p:sp>
        <p:nvSpPr>
          <p:cNvPr id="5" name="Slide Number Placeholder 4"/>
          <p:cNvSpPr>
            <a:spLocks noGrp="1"/>
          </p:cNvSpPr>
          <p:nvPr>
            <p:ph type="sldNum" sz="quarter" idx="5"/>
          </p:nvPr>
        </p:nvSpPr>
        <p:spPr/>
        <p:txBody>
          <a:bodyPr/>
          <a:lstStyle/>
          <a:p>
            <a:pPr>
              <a:defRPr/>
            </a:pPr>
            <a:fld id="{1184DDCB-7D1B-CB4F-980B-B02904018ECE}" type="slidenum">
              <a:rPr lang="de-DE" smtClean="0"/>
              <a:pPr>
                <a:defRPr/>
              </a:pPr>
              <a:t>23</a:t>
            </a:fld>
            <a:endParaRPr lang="de-DE" dirty="0"/>
          </a:p>
        </p:txBody>
      </p:sp>
    </p:spTree>
    <p:extLst>
      <p:ext uri="{BB962C8B-B14F-4D97-AF65-F5344CB8AC3E}">
        <p14:creationId xmlns:p14="http://schemas.microsoft.com/office/powerpoint/2010/main" val="29017026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Maybe move to backup</a:t>
            </a:r>
            <a:endParaRPr lang="de-DE" dirty="0"/>
          </a:p>
        </p:txBody>
      </p:sp>
      <p:sp>
        <p:nvSpPr>
          <p:cNvPr id="4" name="Datumsplatzhalter 3"/>
          <p:cNvSpPr>
            <a:spLocks noGrp="1"/>
          </p:cNvSpPr>
          <p:nvPr>
            <p:ph type="dt" idx="1"/>
          </p:nvPr>
        </p:nvSpPr>
        <p:spPr/>
        <p:txBody>
          <a:bodyPr/>
          <a:lstStyle/>
          <a:p>
            <a:pPr>
              <a:defRPr/>
            </a:pPr>
            <a:fld id="{2BCD38D0-BAED-4F9D-9C63-0AAA1B91889F}" type="datetime1">
              <a:rPr lang="de-DE" smtClean="0"/>
              <a:t>24.06.2025</a:t>
            </a:fld>
            <a:endParaRPr lang="de-DE" dirty="0"/>
          </a:p>
        </p:txBody>
      </p:sp>
      <p:sp>
        <p:nvSpPr>
          <p:cNvPr id="5" name="Foliennummernplatzhalter 4"/>
          <p:cNvSpPr>
            <a:spLocks noGrp="1"/>
          </p:cNvSpPr>
          <p:nvPr>
            <p:ph type="sldNum" sz="quarter" idx="5"/>
          </p:nvPr>
        </p:nvSpPr>
        <p:spPr/>
        <p:txBody>
          <a:bodyPr/>
          <a:lstStyle/>
          <a:p>
            <a:pPr>
              <a:defRPr/>
            </a:pPr>
            <a:fld id="{1184DDCB-7D1B-CB4F-980B-B02904018ECE}" type="slidenum">
              <a:rPr lang="de-DE" smtClean="0"/>
              <a:pPr>
                <a:defRPr/>
              </a:pPr>
              <a:t>29</a:t>
            </a:fld>
            <a:endParaRPr lang="de-DE" dirty="0"/>
          </a:p>
        </p:txBody>
      </p:sp>
    </p:spTree>
    <p:extLst>
      <p:ext uri="{BB962C8B-B14F-4D97-AF65-F5344CB8AC3E}">
        <p14:creationId xmlns:p14="http://schemas.microsoft.com/office/powerpoint/2010/main" val="37423264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Update Threshold after batch so that it doesn’t fluctuate too much</a:t>
            </a:r>
            <a:br>
              <a:rPr lang="en-US" dirty="0"/>
            </a:br>
            <a:r>
              <a:rPr lang="en-US" dirty="0"/>
              <a:t>but more research needed when would be a good time </a:t>
            </a:r>
            <a:endParaRPr lang="de-DE" dirty="0"/>
          </a:p>
        </p:txBody>
      </p:sp>
      <p:sp>
        <p:nvSpPr>
          <p:cNvPr id="4" name="Datumsplatzhalter 3"/>
          <p:cNvSpPr>
            <a:spLocks noGrp="1"/>
          </p:cNvSpPr>
          <p:nvPr>
            <p:ph type="dt" idx="1"/>
          </p:nvPr>
        </p:nvSpPr>
        <p:spPr/>
        <p:txBody>
          <a:bodyPr/>
          <a:lstStyle/>
          <a:p>
            <a:pPr>
              <a:defRPr/>
            </a:pPr>
            <a:fld id="{BB2D9ACD-D67B-4511-BF16-8D2BA9A98300}" type="datetime1">
              <a:rPr lang="de-DE" smtClean="0"/>
              <a:t>24.06.2025</a:t>
            </a:fld>
            <a:endParaRPr lang="de-DE" dirty="0"/>
          </a:p>
        </p:txBody>
      </p:sp>
      <p:sp>
        <p:nvSpPr>
          <p:cNvPr id="5" name="Foliennummernplatzhalter 4"/>
          <p:cNvSpPr>
            <a:spLocks noGrp="1"/>
          </p:cNvSpPr>
          <p:nvPr>
            <p:ph type="sldNum" sz="quarter" idx="5"/>
          </p:nvPr>
        </p:nvSpPr>
        <p:spPr/>
        <p:txBody>
          <a:bodyPr/>
          <a:lstStyle/>
          <a:p>
            <a:pPr>
              <a:defRPr/>
            </a:pPr>
            <a:fld id="{1184DDCB-7D1B-CB4F-980B-B02904018ECE}" type="slidenum">
              <a:rPr lang="de-DE" smtClean="0"/>
              <a:pPr>
                <a:defRPr/>
              </a:pPr>
              <a:t>33</a:t>
            </a:fld>
            <a:endParaRPr lang="de-DE" dirty="0"/>
          </a:p>
        </p:txBody>
      </p:sp>
    </p:spTree>
    <p:extLst>
      <p:ext uri="{BB962C8B-B14F-4D97-AF65-F5344CB8AC3E}">
        <p14:creationId xmlns:p14="http://schemas.microsoft.com/office/powerpoint/2010/main" val="28022895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Occupancy</a:t>
            </a:r>
            <a:endParaRPr lang="de-DE" dirty="0"/>
          </a:p>
        </p:txBody>
      </p:sp>
      <p:sp>
        <p:nvSpPr>
          <p:cNvPr id="4" name="Datumsplatzhalter 3"/>
          <p:cNvSpPr>
            <a:spLocks noGrp="1"/>
          </p:cNvSpPr>
          <p:nvPr>
            <p:ph type="dt" idx="1"/>
          </p:nvPr>
        </p:nvSpPr>
        <p:spPr/>
        <p:txBody>
          <a:bodyPr/>
          <a:lstStyle/>
          <a:p>
            <a:pPr>
              <a:defRPr/>
            </a:pPr>
            <a:fld id="{5E3807EC-9D65-43EC-9E7E-BBB8B5CF7855}" type="datetime1">
              <a:rPr lang="de-DE" smtClean="0"/>
              <a:t>24.06.2025</a:t>
            </a:fld>
            <a:endParaRPr lang="de-DE" dirty="0"/>
          </a:p>
        </p:txBody>
      </p:sp>
      <p:sp>
        <p:nvSpPr>
          <p:cNvPr id="5" name="Foliennummernplatzhalter 4"/>
          <p:cNvSpPr>
            <a:spLocks noGrp="1"/>
          </p:cNvSpPr>
          <p:nvPr>
            <p:ph type="sldNum" sz="quarter" idx="5"/>
          </p:nvPr>
        </p:nvSpPr>
        <p:spPr/>
        <p:txBody>
          <a:bodyPr/>
          <a:lstStyle/>
          <a:p>
            <a:pPr>
              <a:defRPr/>
            </a:pPr>
            <a:fld id="{1184DDCB-7D1B-CB4F-980B-B02904018ECE}" type="slidenum">
              <a:rPr lang="de-DE" smtClean="0"/>
              <a:pPr>
                <a:defRPr/>
              </a:pPr>
              <a:t>35</a:t>
            </a:fld>
            <a:endParaRPr lang="de-DE" dirty="0"/>
          </a:p>
        </p:txBody>
      </p:sp>
    </p:spTree>
    <p:extLst>
      <p:ext uri="{BB962C8B-B14F-4D97-AF65-F5344CB8AC3E}">
        <p14:creationId xmlns:p14="http://schemas.microsoft.com/office/powerpoint/2010/main" val="3705392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Max </a:t>
            </a:r>
            <a:r>
              <a:rPr lang="en-US" dirty="0" err="1"/>
              <a:t>Wi,j</a:t>
            </a:r>
            <a:r>
              <a:rPr lang="en-US" dirty="0"/>
              <a:t> is max value in window of features I and J</a:t>
            </a:r>
            <a:br>
              <a:rPr lang="en-US" dirty="0"/>
            </a:br>
            <a:endParaRPr lang="de-DE" dirty="0"/>
          </a:p>
        </p:txBody>
      </p:sp>
      <p:sp>
        <p:nvSpPr>
          <p:cNvPr id="4" name="Datumsplatzhalter 3"/>
          <p:cNvSpPr>
            <a:spLocks noGrp="1"/>
          </p:cNvSpPr>
          <p:nvPr>
            <p:ph type="dt" idx="1"/>
          </p:nvPr>
        </p:nvSpPr>
        <p:spPr/>
        <p:txBody>
          <a:bodyPr/>
          <a:lstStyle/>
          <a:p>
            <a:pPr>
              <a:defRPr/>
            </a:pPr>
            <a:fld id="{6049611D-EE66-424D-8F75-5C6F179BFE33}" type="datetime1">
              <a:rPr lang="de-DE" smtClean="0"/>
              <a:t>24.06.2025</a:t>
            </a:fld>
            <a:endParaRPr lang="de-DE" dirty="0"/>
          </a:p>
        </p:txBody>
      </p:sp>
      <p:sp>
        <p:nvSpPr>
          <p:cNvPr id="5" name="Foliennummernplatzhalter 4"/>
          <p:cNvSpPr>
            <a:spLocks noGrp="1"/>
          </p:cNvSpPr>
          <p:nvPr>
            <p:ph type="sldNum" sz="quarter" idx="5"/>
          </p:nvPr>
        </p:nvSpPr>
        <p:spPr/>
        <p:txBody>
          <a:bodyPr/>
          <a:lstStyle/>
          <a:p>
            <a:pPr>
              <a:defRPr/>
            </a:pPr>
            <a:fld id="{1184DDCB-7D1B-CB4F-980B-B02904018ECE}" type="slidenum">
              <a:rPr lang="de-DE" smtClean="0"/>
              <a:pPr>
                <a:defRPr/>
              </a:pPr>
              <a:t>44</a:t>
            </a:fld>
            <a:endParaRPr lang="de-DE" dirty="0"/>
          </a:p>
        </p:txBody>
      </p:sp>
    </p:spTree>
    <p:extLst>
      <p:ext uri="{BB962C8B-B14F-4D97-AF65-F5344CB8AC3E}">
        <p14:creationId xmlns:p14="http://schemas.microsoft.com/office/powerpoint/2010/main" val="5345503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Select for each missing feature best model(min </a:t>
            </a:r>
            <a:r>
              <a:rPr lang="en-US" dirty="0" err="1"/>
              <a:t>V_j</a:t>
            </a:r>
            <a:r>
              <a:rPr lang="en-US" dirty="0"/>
              <a:t>) to impute and store the error</a:t>
            </a:r>
            <a:br>
              <a:rPr lang="en-US" dirty="0"/>
            </a:br>
            <a:r>
              <a:rPr lang="en-US" dirty="0"/>
              <a:t>1-max of these errors (Intuition that imputation as at most as good as worst construction, alternative</a:t>
            </a:r>
            <a:br>
              <a:rPr lang="en-US" dirty="0"/>
            </a:br>
            <a:r>
              <a:rPr lang="en-US" dirty="0"/>
              <a:t>weighted approach (not implemented))</a:t>
            </a:r>
            <a:br>
              <a:rPr lang="en-US" dirty="0"/>
            </a:br>
            <a:br>
              <a:rPr lang="en-US" dirty="0"/>
            </a:br>
            <a:r>
              <a:rPr lang="en-US" dirty="0"/>
              <a:t>Here issue is that errors don’t scale the same based on definition but have same range</a:t>
            </a:r>
            <a:br>
              <a:rPr lang="en-US" dirty="0"/>
            </a:br>
            <a:endParaRPr lang="de-DE" dirty="0"/>
          </a:p>
        </p:txBody>
      </p:sp>
      <p:sp>
        <p:nvSpPr>
          <p:cNvPr id="4" name="Datumsplatzhalter 3"/>
          <p:cNvSpPr>
            <a:spLocks noGrp="1"/>
          </p:cNvSpPr>
          <p:nvPr>
            <p:ph type="dt" idx="1"/>
          </p:nvPr>
        </p:nvSpPr>
        <p:spPr/>
        <p:txBody>
          <a:bodyPr/>
          <a:lstStyle/>
          <a:p>
            <a:pPr>
              <a:defRPr/>
            </a:pPr>
            <a:fld id="{EB010E73-743B-4B01-BA5B-3692DDB11EE6}" type="datetime1">
              <a:rPr lang="de-DE" smtClean="0"/>
              <a:t>24.06.2025</a:t>
            </a:fld>
            <a:endParaRPr lang="de-DE" dirty="0"/>
          </a:p>
        </p:txBody>
      </p:sp>
      <p:sp>
        <p:nvSpPr>
          <p:cNvPr id="5" name="Foliennummernplatzhalter 4"/>
          <p:cNvSpPr>
            <a:spLocks noGrp="1"/>
          </p:cNvSpPr>
          <p:nvPr>
            <p:ph type="sldNum" sz="quarter" idx="5"/>
          </p:nvPr>
        </p:nvSpPr>
        <p:spPr/>
        <p:txBody>
          <a:bodyPr/>
          <a:lstStyle/>
          <a:p>
            <a:pPr>
              <a:defRPr/>
            </a:pPr>
            <a:fld id="{1184DDCB-7D1B-CB4F-980B-B02904018ECE}" type="slidenum">
              <a:rPr lang="de-DE" smtClean="0"/>
              <a:pPr>
                <a:defRPr/>
              </a:pPr>
              <a:t>45</a:t>
            </a:fld>
            <a:endParaRPr lang="de-DE" dirty="0"/>
          </a:p>
        </p:txBody>
      </p:sp>
    </p:spTree>
    <p:extLst>
      <p:ext uri="{BB962C8B-B14F-4D97-AF65-F5344CB8AC3E}">
        <p14:creationId xmlns:p14="http://schemas.microsoft.com/office/powerpoint/2010/main" val="2568542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Inverse of error as weight so that smaller error gets higher weight</a:t>
            </a:r>
            <a:br>
              <a:rPr lang="en-US" dirty="0"/>
            </a:br>
            <a:r>
              <a:rPr lang="en-US" dirty="0"/>
              <a:t>Z is weight matrix (left side would be zero if same feature as j is unknown so mask is 0)</a:t>
            </a:r>
            <a:br>
              <a:rPr lang="en-US" dirty="0"/>
            </a:br>
            <a:endParaRPr lang="de-DE" dirty="0"/>
          </a:p>
        </p:txBody>
      </p:sp>
      <p:sp>
        <p:nvSpPr>
          <p:cNvPr id="4" name="Datumsplatzhalter 3"/>
          <p:cNvSpPr>
            <a:spLocks noGrp="1"/>
          </p:cNvSpPr>
          <p:nvPr>
            <p:ph type="dt" idx="1"/>
          </p:nvPr>
        </p:nvSpPr>
        <p:spPr/>
        <p:txBody>
          <a:bodyPr/>
          <a:lstStyle/>
          <a:p>
            <a:pPr>
              <a:defRPr/>
            </a:pPr>
            <a:fld id="{C718646F-41AD-4B74-B839-B76801659923}" type="datetime1">
              <a:rPr lang="de-DE" smtClean="0"/>
              <a:t>24.06.2025</a:t>
            </a:fld>
            <a:endParaRPr lang="de-DE" dirty="0"/>
          </a:p>
        </p:txBody>
      </p:sp>
      <p:sp>
        <p:nvSpPr>
          <p:cNvPr id="5" name="Foliennummernplatzhalter 4"/>
          <p:cNvSpPr>
            <a:spLocks noGrp="1"/>
          </p:cNvSpPr>
          <p:nvPr>
            <p:ph type="sldNum" sz="quarter" idx="5"/>
          </p:nvPr>
        </p:nvSpPr>
        <p:spPr/>
        <p:txBody>
          <a:bodyPr/>
          <a:lstStyle/>
          <a:p>
            <a:pPr>
              <a:defRPr/>
            </a:pPr>
            <a:fld id="{1184DDCB-7D1B-CB4F-980B-B02904018ECE}" type="slidenum">
              <a:rPr lang="de-DE" smtClean="0"/>
              <a:pPr>
                <a:defRPr/>
              </a:pPr>
              <a:t>46</a:t>
            </a:fld>
            <a:endParaRPr lang="de-DE" dirty="0"/>
          </a:p>
        </p:txBody>
      </p:sp>
    </p:spTree>
    <p:extLst>
      <p:ext uri="{BB962C8B-B14F-4D97-AF65-F5344CB8AC3E}">
        <p14:creationId xmlns:p14="http://schemas.microsoft.com/office/powerpoint/2010/main" val="22457703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Maybe explain active learning briefly</a:t>
            </a:r>
            <a:endParaRPr lang="de-DE" dirty="0"/>
          </a:p>
        </p:txBody>
      </p:sp>
      <p:sp>
        <p:nvSpPr>
          <p:cNvPr id="4" name="Datumsplatzhalter 3"/>
          <p:cNvSpPr>
            <a:spLocks noGrp="1"/>
          </p:cNvSpPr>
          <p:nvPr>
            <p:ph type="dt" idx="1"/>
          </p:nvPr>
        </p:nvSpPr>
        <p:spPr/>
        <p:txBody>
          <a:bodyPr/>
          <a:lstStyle/>
          <a:p>
            <a:pPr>
              <a:defRPr/>
            </a:pPr>
            <a:fld id="{23A26369-59F1-436C-8073-8CC95A6D8A0C}" type="datetime1">
              <a:rPr lang="de-DE" smtClean="0"/>
              <a:t>24.06.2025</a:t>
            </a:fld>
            <a:endParaRPr lang="de-DE" dirty="0"/>
          </a:p>
        </p:txBody>
      </p:sp>
      <p:sp>
        <p:nvSpPr>
          <p:cNvPr id="5" name="Foliennummernplatzhalter 4"/>
          <p:cNvSpPr>
            <a:spLocks noGrp="1"/>
          </p:cNvSpPr>
          <p:nvPr>
            <p:ph type="sldNum" sz="quarter" idx="5"/>
          </p:nvPr>
        </p:nvSpPr>
        <p:spPr/>
        <p:txBody>
          <a:bodyPr/>
          <a:lstStyle/>
          <a:p>
            <a:pPr>
              <a:defRPr/>
            </a:pPr>
            <a:fld id="{1184DDCB-7D1B-CB4F-980B-B02904018ECE}" type="slidenum">
              <a:rPr lang="de-DE" smtClean="0"/>
              <a:pPr>
                <a:defRPr/>
              </a:pPr>
              <a:t>3</a:t>
            </a:fld>
            <a:endParaRPr lang="de-DE" dirty="0"/>
          </a:p>
        </p:txBody>
      </p:sp>
    </p:spTree>
    <p:extLst>
      <p:ext uri="{BB962C8B-B14F-4D97-AF65-F5344CB8AC3E}">
        <p14:creationId xmlns:p14="http://schemas.microsoft.com/office/powerpoint/2010/main" val="10604566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Add missingness overview slide to backup</a:t>
            </a:r>
            <a:endParaRPr lang="de-DE" dirty="0"/>
          </a:p>
        </p:txBody>
      </p:sp>
      <p:sp>
        <p:nvSpPr>
          <p:cNvPr id="4" name="Datumsplatzhalter 3"/>
          <p:cNvSpPr>
            <a:spLocks noGrp="1"/>
          </p:cNvSpPr>
          <p:nvPr>
            <p:ph type="dt" idx="1"/>
          </p:nvPr>
        </p:nvSpPr>
        <p:spPr/>
        <p:txBody>
          <a:bodyPr/>
          <a:lstStyle/>
          <a:p>
            <a:pPr>
              <a:defRPr/>
            </a:pPr>
            <a:fld id="{7DD1A60A-6D5C-47F9-8FA3-4EF588B0C458}" type="datetime1">
              <a:rPr lang="de-DE" smtClean="0"/>
              <a:t>24.06.2025</a:t>
            </a:fld>
            <a:endParaRPr lang="de-DE" dirty="0"/>
          </a:p>
        </p:txBody>
      </p:sp>
      <p:sp>
        <p:nvSpPr>
          <p:cNvPr id="5" name="Foliennummernplatzhalter 4"/>
          <p:cNvSpPr>
            <a:spLocks noGrp="1"/>
          </p:cNvSpPr>
          <p:nvPr>
            <p:ph type="sldNum" sz="quarter" idx="5"/>
          </p:nvPr>
        </p:nvSpPr>
        <p:spPr/>
        <p:txBody>
          <a:bodyPr/>
          <a:lstStyle/>
          <a:p>
            <a:pPr>
              <a:defRPr/>
            </a:pPr>
            <a:fld id="{1184DDCB-7D1B-CB4F-980B-B02904018ECE}" type="slidenum">
              <a:rPr lang="de-DE" smtClean="0"/>
              <a:pPr>
                <a:defRPr/>
              </a:pPr>
              <a:t>4</a:t>
            </a:fld>
            <a:endParaRPr lang="de-DE" dirty="0"/>
          </a:p>
        </p:txBody>
      </p:sp>
    </p:spTree>
    <p:extLst>
      <p:ext uri="{BB962C8B-B14F-4D97-AF65-F5344CB8AC3E}">
        <p14:creationId xmlns:p14="http://schemas.microsoft.com/office/powerpoint/2010/main" val="1792450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Add missingness overview slide to backup</a:t>
            </a:r>
            <a:endParaRPr lang="de-DE" dirty="0"/>
          </a:p>
        </p:txBody>
      </p:sp>
      <p:sp>
        <p:nvSpPr>
          <p:cNvPr id="4" name="Datumsplatzhalter 3"/>
          <p:cNvSpPr>
            <a:spLocks noGrp="1"/>
          </p:cNvSpPr>
          <p:nvPr>
            <p:ph type="dt" idx="1"/>
          </p:nvPr>
        </p:nvSpPr>
        <p:spPr/>
        <p:txBody>
          <a:bodyPr/>
          <a:lstStyle/>
          <a:p>
            <a:pPr>
              <a:defRPr/>
            </a:pPr>
            <a:fld id="{ADDAB973-B174-47F6-9131-015ED6AC5745}" type="datetime1">
              <a:rPr lang="de-DE" smtClean="0"/>
              <a:t>24.06.2025</a:t>
            </a:fld>
            <a:endParaRPr lang="de-DE" dirty="0"/>
          </a:p>
        </p:txBody>
      </p:sp>
      <p:sp>
        <p:nvSpPr>
          <p:cNvPr id="5" name="Foliennummernplatzhalter 4"/>
          <p:cNvSpPr>
            <a:spLocks noGrp="1"/>
          </p:cNvSpPr>
          <p:nvPr>
            <p:ph type="sldNum" sz="quarter" idx="5"/>
          </p:nvPr>
        </p:nvSpPr>
        <p:spPr/>
        <p:txBody>
          <a:bodyPr/>
          <a:lstStyle/>
          <a:p>
            <a:pPr>
              <a:defRPr/>
            </a:pPr>
            <a:fld id="{1184DDCB-7D1B-CB4F-980B-B02904018ECE}" type="slidenum">
              <a:rPr lang="de-DE" smtClean="0"/>
              <a:pPr>
                <a:defRPr/>
              </a:pPr>
              <a:t>5</a:t>
            </a:fld>
            <a:endParaRPr lang="de-DE" dirty="0"/>
          </a:p>
        </p:txBody>
      </p:sp>
    </p:spTree>
    <p:extLst>
      <p:ext uri="{BB962C8B-B14F-4D97-AF65-F5344CB8AC3E}">
        <p14:creationId xmlns:p14="http://schemas.microsoft.com/office/powerpoint/2010/main" val="9522535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Add missingness overview slide to backup</a:t>
            </a:r>
            <a:endParaRPr lang="de-DE" dirty="0"/>
          </a:p>
        </p:txBody>
      </p:sp>
      <p:sp>
        <p:nvSpPr>
          <p:cNvPr id="4" name="Datumsplatzhalter 3"/>
          <p:cNvSpPr>
            <a:spLocks noGrp="1"/>
          </p:cNvSpPr>
          <p:nvPr>
            <p:ph type="dt" idx="1"/>
          </p:nvPr>
        </p:nvSpPr>
        <p:spPr/>
        <p:txBody>
          <a:bodyPr/>
          <a:lstStyle/>
          <a:p>
            <a:pPr>
              <a:defRPr/>
            </a:pPr>
            <a:fld id="{ADDAB973-B174-47F6-9131-015ED6AC5745}" type="datetime1">
              <a:rPr lang="de-DE" smtClean="0"/>
              <a:t>24.06.2025</a:t>
            </a:fld>
            <a:endParaRPr lang="de-DE" dirty="0"/>
          </a:p>
        </p:txBody>
      </p:sp>
      <p:sp>
        <p:nvSpPr>
          <p:cNvPr id="5" name="Foliennummernplatzhalter 4"/>
          <p:cNvSpPr>
            <a:spLocks noGrp="1"/>
          </p:cNvSpPr>
          <p:nvPr>
            <p:ph type="sldNum" sz="quarter" idx="5"/>
          </p:nvPr>
        </p:nvSpPr>
        <p:spPr/>
        <p:txBody>
          <a:bodyPr/>
          <a:lstStyle/>
          <a:p>
            <a:pPr>
              <a:defRPr/>
            </a:pPr>
            <a:fld id="{1184DDCB-7D1B-CB4F-980B-B02904018ECE}" type="slidenum">
              <a:rPr lang="de-DE" smtClean="0"/>
              <a:pPr>
                <a:defRPr/>
              </a:pPr>
              <a:t>6</a:t>
            </a:fld>
            <a:endParaRPr lang="de-DE" dirty="0"/>
          </a:p>
        </p:txBody>
      </p:sp>
    </p:spTree>
    <p:extLst>
      <p:ext uri="{BB962C8B-B14F-4D97-AF65-F5344CB8AC3E}">
        <p14:creationId xmlns:p14="http://schemas.microsoft.com/office/powerpoint/2010/main" val="34266966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Budgeting in static case is trivial (number of instances are all money spend)</a:t>
            </a:r>
            <a:endParaRPr lang="de-DE" dirty="0"/>
          </a:p>
        </p:txBody>
      </p:sp>
      <p:sp>
        <p:nvSpPr>
          <p:cNvPr id="4" name="Datumsplatzhalter 3"/>
          <p:cNvSpPr>
            <a:spLocks noGrp="1"/>
          </p:cNvSpPr>
          <p:nvPr>
            <p:ph type="dt" idx="1"/>
          </p:nvPr>
        </p:nvSpPr>
        <p:spPr/>
        <p:txBody>
          <a:bodyPr/>
          <a:lstStyle/>
          <a:p>
            <a:pPr>
              <a:defRPr/>
            </a:pPr>
            <a:fld id="{58CD06E4-5CB9-47E1-9738-EDF3E25ADFDE}" type="datetime1">
              <a:rPr lang="de-DE" smtClean="0"/>
              <a:t>24.06.2025</a:t>
            </a:fld>
            <a:endParaRPr lang="de-DE" dirty="0"/>
          </a:p>
        </p:txBody>
      </p:sp>
      <p:sp>
        <p:nvSpPr>
          <p:cNvPr id="5" name="Foliennummernplatzhalter 4"/>
          <p:cNvSpPr>
            <a:spLocks noGrp="1"/>
          </p:cNvSpPr>
          <p:nvPr>
            <p:ph type="sldNum" sz="quarter" idx="5"/>
          </p:nvPr>
        </p:nvSpPr>
        <p:spPr/>
        <p:txBody>
          <a:bodyPr/>
          <a:lstStyle/>
          <a:p>
            <a:pPr>
              <a:defRPr/>
            </a:pPr>
            <a:fld id="{1184DDCB-7D1B-CB4F-980B-B02904018ECE}" type="slidenum">
              <a:rPr lang="de-DE" smtClean="0"/>
              <a:pPr>
                <a:defRPr/>
              </a:pPr>
              <a:t>7</a:t>
            </a:fld>
            <a:endParaRPr lang="de-DE" dirty="0"/>
          </a:p>
        </p:txBody>
      </p:sp>
    </p:spTree>
    <p:extLst>
      <p:ext uri="{BB962C8B-B14F-4D97-AF65-F5344CB8AC3E}">
        <p14:creationId xmlns:p14="http://schemas.microsoft.com/office/powerpoint/2010/main" val="22108477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Budgeting in static case is trivial (number of instances are all money spend)</a:t>
            </a:r>
            <a:endParaRPr lang="de-DE" dirty="0"/>
          </a:p>
        </p:txBody>
      </p:sp>
      <p:sp>
        <p:nvSpPr>
          <p:cNvPr id="4" name="Datumsplatzhalter 3"/>
          <p:cNvSpPr>
            <a:spLocks noGrp="1"/>
          </p:cNvSpPr>
          <p:nvPr>
            <p:ph type="dt" idx="1"/>
          </p:nvPr>
        </p:nvSpPr>
        <p:spPr/>
        <p:txBody>
          <a:bodyPr/>
          <a:lstStyle/>
          <a:p>
            <a:pPr>
              <a:defRPr/>
            </a:pPr>
            <a:fld id="{58CD06E4-5CB9-47E1-9738-EDF3E25ADFDE}" type="datetime1">
              <a:rPr lang="de-DE" smtClean="0"/>
              <a:t>24.06.2025</a:t>
            </a:fld>
            <a:endParaRPr lang="de-DE" dirty="0"/>
          </a:p>
        </p:txBody>
      </p:sp>
      <p:sp>
        <p:nvSpPr>
          <p:cNvPr id="5" name="Foliennummernplatzhalter 4"/>
          <p:cNvSpPr>
            <a:spLocks noGrp="1"/>
          </p:cNvSpPr>
          <p:nvPr>
            <p:ph type="sldNum" sz="quarter" idx="5"/>
          </p:nvPr>
        </p:nvSpPr>
        <p:spPr/>
        <p:txBody>
          <a:bodyPr/>
          <a:lstStyle/>
          <a:p>
            <a:pPr>
              <a:defRPr/>
            </a:pPr>
            <a:fld id="{1184DDCB-7D1B-CB4F-980B-B02904018ECE}" type="slidenum">
              <a:rPr lang="de-DE" smtClean="0"/>
              <a:pPr>
                <a:defRPr/>
              </a:pPr>
              <a:t>8</a:t>
            </a:fld>
            <a:endParaRPr lang="de-DE" dirty="0"/>
          </a:p>
        </p:txBody>
      </p:sp>
    </p:spTree>
    <p:extLst>
      <p:ext uri="{BB962C8B-B14F-4D97-AF65-F5344CB8AC3E}">
        <p14:creationId xmlns:p14="http://schemas.microsoft.com/office/powerpoint/2010/main" val="18261120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Preferred option using average (estimated number of missing features per instance times average feature costs)</a:t>
            </a:r>
            <a:br>
              <a:rPr lang="en-US" dirty="0"/>
            </a:br>
            <a:br>
              <a:rPr lang="en-US" dirty="0"/>
            </a:br>
            <a:r>
              <a:rPr lang="en-US" dirty="0"/>
              <a:t>Budget becomes incrementally available</a:t>
            </a:r>
            <a:br>
              <a:rPr lang="en-US" dirty="0"/>
            </a:br>
            <a:br>
              <a:rPr lang="en-US" dirty="0"/>
            </a:br>
            <a:r>
              <a:rPr lang="en-US" dirty="0"/>
              <a:t>Curves drop of </a:t>
            </a:r>
            <a:r>
              <a:rPr lang="en-US" dirty="0" err="1"/>
              <a:t>becaue</a:t>
            </a:r>
            <a:r>
              <a:rPr lang="en-US" dirty="0"/>
              <a:t> of </a:t>
            </a:r>
            <a:r>
              <a:rPr lang="en-US" dirty="0" err="1"/>
              <a:t>maxmean</a:t>
            </a:r>
            <a:r>
              <a:rPr lang="en-US" dirty="0"/>
              <a:t> strategy (best feature missing is more likely)</a:t>
            </a:r>
            <a:endParaRPr lang="de-DE" dirty="0"/>
          </a:p>
        </p:txBody>
      </p:sp>
      <p:sp>
        <p:nvSpPr>
          <p:cNvPr id="4" name="Datumsplatzhalter 3"/>
          <p:cNvSpPr>
            <a:spLocks noGrp="1"/>
          </p:cNvSpPr>
          <p:nvPr>
            <p:ph type="dt" idx="1"/>
          </p:nvPr>
        </p:nvSpPr>
        <p:spPr/>
        <p:txBody>
          <a:bodyPr/>
          <a:lstStyle/>
          <a:p>
            <a:pPr>
              <a:defRPr/>
            </a:pPr>
            <a:fld id="{F62B87DE-A428-4324-9A44-3F09347E7E70}" type="datetime1">
              <a:rPr lang="de-DE" smtClean="0"/>
              <a:t>24.06.2025</a:t>
            </a:fld>
            <a:endParaRPr lang="de-DE" dirty="0"/>
          </a:p>
        </p:txBody>
      </p:sp>
      <p:sp>
        <p:nvSpPr>
          <p:cNvPr id="5" name="Foliennummernplatzhalter 4"/>
          <p:cNvSpPr>
            <a:spLocks noGrp="1"/>
          </p:cNvSpPr>
          <p:nvPr>
            <p:ph type="sldNum" sz="quarter" idx="5"/>
          </p:nvPr>
        </p:nvSpPr>
        <p:spPr/>
        <p:txBody>
          <a:bodyPr/>
          <a:lstStyle/>
          <a:p>
            <a:pPr>
              <a:defRPr/>
            </a:pPr>
            <a:fld id="{1184DDCB-7D1B-CB4F-980B-B02904018ECE}" type="slidenum">
              <a:rPr lang="de-DE" smtClean="0"/>
              <a:pPr>
                <a:defRPr/>
              </a:pPr>
              <a:t>13</a:t>
            </a:fld>
            <a:endParaRPr lang="de-DE" dirty="0"/>
          </a:p>
        </p:txBody>
      </p:sp>
    </p:spTree>
    <p:extLst>
      <p:ext uri="{BB962C8B-B14F-4D97-AF65-F5344CB8AC3E}">
        <p14:creationId xmlns:p14="http://schemas.microsoft.com/office/powerpoint/2010/main" val="42584144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Cost are absolute and not normalized</a:t>
            </a:r>
            <a:endParaRPr lang="de-DE" dirty="0"/>
          </a:p>
        </p:txBody>
      </p:sp>
      <p:sp>
        <p:nvSpPr>
          <p:cNvPr id="4" name="Datumsplatzhalter 3"/>
          <p:cNvSpPr>
            <a:spLocks noGrp="1"/>
          </p:cNvSpPr>
          <p:nvPr>
            <p:ph type="dt" idx="1"/>
          </p:nvPr>
        </p:nvSpPr>
        <p:spPr/>
        <p:txBody>
          <a:bodyPr/>
          <a:lstStyle/>
          <a:p>
            <a:pPr>
              <a:defRPr/>
            </a:pPr>
            <a:fld id="{1A9AE2D8-B720-4F9C-9D7C-69CE9612DD20}" type="datetime1">
              <a:rPr lang="de-DE" smtClean="0"/>
              <a:t>24.06.2025</a:t>
            </a:fld>
            <a:endParaRPr lang="de-DE" dirty="0"/>
          </a:p>
        </p:txBody>
      </p:sp>
      <p:sp>
        <p:nvSpPr>
          <p:cNvPr id="5" name="Foliennummernplatzhalter 4"/>
          <p:cNvSpPr>
            <a:spLocks noGrp="1"/>
          </p:cNvSpPr>
          <p:nvPr>
            <p:ph type="sldNum" sz="quarter" idx="5"/>
          </p:nvPr>
        </p:nvSpPr>
        <p:spPr/>
        <p:txBody>
          <a:bodyPr/>
          <a:lstStyle/>
          <a:p>
            <a:pPr>
              <a:defRPr/>
            </a:pPr>
            <a:fld id="{1184DDCB-7D1B-CB4F-980B-B02904018ECE}" type="slidenum">
              <a:rPr lang="de-DE" smtClean="0"/>
              <a:pPr>
                <a:defRPr/>
              </a:pPr>
              <a:t>14</a:t>
            </a:fld>
            <a:endParaRPr lang="de-DE" dirty="0"/>
          </a:p>
        </p:txBody>
      </p:sp>
    </p:spTree>
    <p:extLst>
      <p:ext uri="{BB962C8B-B14F-4D97-AF65-F5344CB8AC3E}">
        <p14:creationId xmlns:p14="http://schemas.microsoft.com/office/powerpoint/2010/main" val="377643110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Vortragstitelvorschlag 1">
    <p:spTree>
      <p:nvGrpSpPr>
        <p:cNvPr id="1" name=""/>
        <p:cNvGrpSpPr/>
        <p:nvPr/>
      </p:nvGrpSpPr>
      <p:grpSpPr>
        <a:xfrm>
          <a:off x="0" y="0"/>
          <a:ext cx="0" cy="0"/>
          <a:chOff x="0" y="0"/>
          <a:chExt cx="0" cy="0"/>
        </a:xfrm>
      </p:grpSpPr>
      <p:sp>
        <p:nvSpPr>
          <p:cNvPr id="3" name="Rechteck 2">
            <a:extLst>
              <a:ext uri="{FF2B5EF4-FFF2-40B4-BE49-F238E27FC236}">
                <a16:creationId xmlns:a16="http://schemas.microsoft.com/office/drawing/2014/main" id="{ED478D9B-B69C-440B-AC17-F6BDA4A08E22}"/>
              </a:ext>
            </a:extLst>
          </p:cNvPr>
          <p:cNvSpPr/>
          <p:nvPr userDrawn="1"/>
        </p:nvSpPr>
        <p:spPr bwMode="auto">
          <a:xfrm>
            <a:off x="0" y="4156075"/>
            <a:ext cx="9144000" cy="995196"/>
          </a:xfrm>
          <a:prstGeom prst="rect">
            <a:avLst/>
          </a:prstGeom>
          <a:solidFill>
            <a:srgbClr val="0069B4"/>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de-DE" sz="2400" b="0" i="0" u="none" strike="noStrike" cap="none" normalizeH="0" baseline="0">
              <a:ln>
                <a:noFill/>
              </a:ln>
              <a:solidFill>
                <a:srgbClr val="0069B4"/>
              </a:solidFill>
              <a:effectLst/>
              <a:latin typeface="Lucida Grande CY" pitchFamily="-111" charset="-52"/>
              <a:ea typeface="ヒラギノ角ゴ Pro W3" pitchFamily="-111" charset="-128"/>
              <a:cs typeface="ヒラギノ角ゴ Pro W3" pitchFamily="-111" charset="-128"/>
            </a:endParaRPr>
          </a:p>
        </p:txBody>
      </p:sp>
      <p:pic>
        <p:nvPicPr>
          <p:cNvPr id="15" name="Grafik 14">
            <a:extLst>
              <a:ext uri="{FF2B5EF4-FFF2-40B4-BE49-F238E27FC236}">
                <a16:creationId xmlns:a16="http://schemas.microsoft.com/office/drawing/2014/main" id="{3EDC995C-A2A5-4B3D-8836-B33B6B3B3B71}"/>
              </a:ext>
            </a:extLst>
          </p:cNvPr>
          <p:cNvPicPr>
            <a:picLocks noChangeAspect="1"/>
          </p:cNvPicPr>
          <p:nvPr userDrawn="1"/>
        </p:nvPicPr>
        <p:blipFill>
          <a:blip r:embed="rId2"/>
          <a:stretch>
            <a:fillRect/>
          </a:stretch>
        </p:blipFill>
        <p:spPr>
          <a:xfrm>
            <a:off x="1528572" y="339725"/>
            <a:ext cx="6086856" cy="2490216"/>
          </a:xfrm>
          <a:prstGeom prst="rect">
            <a:avLst/>
          </a:prstGeom>
        </p:spPr>
      </p:pic>
      <p:sp>
        <p:nvSpPr>
          <p:cNvPr id="5" name="Titel 1">
            <a:extLst>
              <a:ext uri="{FF2B5EF4-FFF2-40B4-BE49-F238E27FC236}">
                <a16:creationId xmlns:a16="http://schemas.microsoft.com/office/drawing/2014/main" id="{76818D53-5979-184D-A1B0-15B52208796A}"/>
              </a:ext>
            </a:extLst>
          </p:cNvPr>
          <p:cNvSpPr>
            <a:spLocks noGrp="1"/>
          </p:cNvSpPr>
          <p:nvPr>
            <p:ph type="ctrTitle" hasCustomPrompt="1"/>
          </p:nvPr>
        </p:nvSpPr>
        <p:spPr>
          <a:xfrm>
            <a:off x="2184219" y="4238175"/>
            <a:ext cx="4775561" cy="830996"/>
          </a:xfrm>
          <a:prstGeom prst="rect">
            <a:avLst/>
          </a:prstGeom>
        </p:spPr>
        <p:txBody>
          <a:bodyPr anchor="b"/>
          <a:lstStyle>
            <a:lvl1pPr algn="ctr">
              <a:defRPr sz="2400" b="1">
                <a:solidFill>
                  <a:schemeClr val="bg1"/>
                </a:solidFill>
                <a:latin typeface="Lucida Sans Unicode" panose="020B0602030504020204" pitchFamily="34" charset="0"/>
                <a:cs typeface="Lucida Sans Unicode" panose="020B0602030504020204" pitchFamily="34" charset="0"/>
              </a:defRPr>
            </a:lvl1pPr>
          </a:lstStyle>
          <a:p>
            <a:r>
              <a:rPr lang="de-DE" dirty="0"/>
              <a:t>Mastertitelformat bearbeiten</a:t>
            </a:r>
            <a:br>
              <a:rPr lang="de-DE" dirty="0"/>
            </a:br>
            <a:endParaRPr lang="de-DE" dirty="0"/>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Vortragstitelvorschlag 2">
    <p:spTree>
      <p:nvGrpSpPr>
        <p:cNvPr id="1" name=""/>
        <p:cNvGrpSpPr/>
        <p:nvPr/>
      </p:nvGrpSpPr>
      <p:grpSpPr>
        <a:xfrm>
          <a:off x="0" y="0"/>
          <a:ext cx="0" cy="0"/>
          <a:chOff x="0" y="0"/>
          <a:chExt cx="0" cy="0"/>
        </a:xfrm>
      </p:grpSpPr>
      <p:sp>
        <p:nvSpPr>
          <p:cNvPr id="8" name="Rechteck 7">
            <a:extLst>
              <a:ext uri="{FF2B5EF4-FFF2-40B4-BE49-F238E27FC236}">
                <a16:creationId xmlns:a16="http://schemas.microsoft.com/office/drawing/2014/main" id="{B72E3124-A01B-4DB9-8DF1-CFAE99957207}"/>
              </a:ext>
            </a:extLst>
          </p:cNvPr>
          <p:cNvSpPr/>
          <p:nvPr userDrawn="1"/>
        </p:nvSpPr>
        <p:spPr bwMode="auto">
          <a:xfrm>
            <a:off x="0" y="4156075"/>
            <a:ext cx="9144000" cy="995196"/>
          </a:xfrm>
          <a:prstGeom prst="rect">
            <a:avLst/>
          </a:prstGeom>
          <a:solidFill>
            <a:srgbClr val="0069B4"/>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de-DE" sz="2400" b="0" i="0" u="none" strike="noStrike" cap="none" normalizeH="0" baseline="0">
              <a:ln>
                <a:noFill/>
              </a:ln>
              <a:solidFill>
                <a:srgbClr val="000000"/>
              </a:solidFill>
              <a:effectLst/>
              <a:latin typeface="Lucida Grande CY" pitchFamily="-111" charset="-52"/>
              <a:ea typeface="ヒラギノ角ゴ Pro W3" pitchFamily="-111" charset="-128"/>
              <a:cs typeface="ヒラギノ角ゴ Pro W3" pitchFamily="-111" charset="-128"/>
            </a:endParaRPr>
          </a:p>
        </p:txBody>
      </p:sp>
      <p:pic>
        <p:nvPicPr>
          <p:cNvPr id="18" name="Grafik 17">
            <a:extLst>
              <a:ext uri="{FF2B5EF4-FFF2-40B4-BE49-F238E27FC236}">
                <a16:creationId xmlns:a16="http://schemas.microsoft.com/office/drawing/2014/main" id="{D96FF181-47AF-4599-938E-7ACA466B16DE}"/>
              </a:ext>
            </a:extLst>
          </p:cNvPr>
          <p:cNvPicPr>
            <a:picLocks noChangeAspect="1"/>
          </p:cNvPicPr>
          <p:nvPr userDrawn="1"/>
        </p:nvPicPr>
        <p:blipFill>
          <a:blip r:embed="rId2"/>
          <a:stretch>
            <a:fillRect/>
          </a:stretch>
        </p:blipFill>
        <p:spPr>
          <a:xfrm>
            <a:off x="539552" y="267494"/>
            <a:ext cx="4556991" cy="1224804"/>
          </a:xfrm>
          <a:prstGeom prst="rect">
            <a:avLst/>
          </a:prstGeom>
        </p:spPr>
      </p:pic>
      <p:sp>
        <p:nvSpPr>
          <p:cNvPr id="9" name="Titel 4">
            <a:extLst>
              <a:ext uri="{FF2B5EF4-FFF2-40B4-BE49-F238E27FC236}">
                <a16:creationId xmlns:a16="http://schemas.microsoft.com/office/drawing/2014/main" id="{B63726E3-A5E8-8143-BCDB-FF61F9913A95}"/>
              </a:ext>
            </a:extLst>
          </p:cNvPr>
          <p:cNvSpPr>
            <a:spLocks noGrp="1"/>
          </p:cNvSpPr>
          <p:nvPr>
            <p:ph type="title" hasCustomPrompt="1"/>
          </p:nvPr>
        </p:nvSpPr>
        <p:spPr>
          <a:xfrm>
            <a:off x="539552" y="2914975"/>
            <a:ext cx="5598566" cy="1241100"/>
          </a:xfrm>
          <a:prstGeom prst="rect">
            <a:avLst/>
          </a:prstGeom>
        </p:spPr>
        <p:txBody>
          <a:bodyPr anchor="b"/>
          <a:lstStyle>
            <a:lvl1pPr>
              <a:lnSpc>
                <a:spcPct val="100000"/>
              </a:lnSpc>
              <a:defRPr sz="2400" b="1">
                <a:solidFill>
                  <a:srgbClr val="0069B4"/>
                </a:solidFill>
                <a:latin typeface="Calibri" panose="020F0502020204030204" pitchFamily="34" charset="0"/>
                <a:ea typeface="Calibri" panose="020F0502020204030204" pitchFamily="34" charset="0"/>
                <a:cs typeface="Calibri" panose="020F0502020204030204" pitchFamily="34" charset="0"/>
              </a:defRPr>
            </a:lvl1pPr>
          </a:lstStyle>
          <a:p>
            <a:r>
              <a:rPr lang="de-DE" dirty="0"/>
              <a:t>Mastertitelformat bearbeiten</a:t>
            </a:r>
            <a:br>
              <a:rPr lang="de-DE" dirty="0"/>
            </a:br>
            <a:br>
              <a:rPr lang="de-DE" dirty="0"/>
            </a:br>
            <a:endParaRPr lang="de-DE" dirty="0"/>
          </a:p>
        </p:txBody>
      </p:sp>
      <p:sp>
        <p:nvSpPr>
          <p:cNvPr id="12" name="Textplatzhalter 11">
            <a:extLst>
              <a:ext uri="{FF2B5EF4-FFF2-40B4-BE49-F238E27FC236}">
                <a16:creationId xmlns:a16="http://schemas.microsoft.com/office/drawing/2014/main" id="{1C154660-DA9F-4C43-BF0D-C33A4F51E78A}"/>
              </a:ext>
            </a:extLst>
          </p:cNvPr>
          <p:cNvSpPr>
            <a:spLocks noGrp="1"/>
          </p:cNvSpPr>
          <p:nvPr>
            <p:ph type="body" sz="quarter" idx="10"/>
          </p:nvPr>
        </p:nvSpPr>
        <p:spPr>
          <a:xfrm>
            <a:off x="395536" y="4300538"/>
            <a:ext cx="5599113" cy="647700"/>
          </a:xfrm>
          <a:prstGeom prst="rect">
            <a:avLst/>
          </a:prstGeom>
        </p:spPr>
        <p:txBody>
          <a:bodyPr lIns="0" tIns="46800" anchor="t"/>
          <a:lstStyle>
            <a:lvl1pPr marL="217884" indent="0" algn="l">
              <a:buNone/>
              <a:defRPr sz="1600">
                <a:solidFill>
                  <a:schemeClr val="bg1"/>
                </a:solidFill>
                <a:latin typeface="Lucida Sans Unicode" panose="020B0602030504020204" pitchFamily="34" charset="0"/>
                <a:cs typeface="Lucida Sans Unicode" panose="020B0602030504020204" pitchFamily="34" charset="0"/>
              </a:defRPr>
            </a:lvl1pPr>
          </a:lstStyle>
          <a:p>
            <a:pPr lvl="0"/>
            <a:r>
              <a:rPr lang="en-US" dirty="0"/>
              <a:t>Click to edit Master text styles</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ypografiefolie">
    <p:spTree>
      <p:nvGrpSpPr>
        <p:cNvPr id="1" name=""/>
        <p:cNvGrpSpPr/>
        <p:nvPr/>
      </p:nvGrpSpPr>
      <p:grpSpPr>
        <a:xfrm>
          <a:off x="0" y="0"/>
          <a:ext cx="0" cy="0"/>
          <a:chOff x="0" y="0"/>
          <a:chExt cx="0" cy="0"/>
        </a:xfrm>
      </p:grpSpPr>
      <p:pic>
        <p:nvPicPr>
          <p:cNvPr id="2" name="Grafik 1">
            <a:extLst>
              <a:ext uri="{FF2B5EF4-FFF2-40B4-BE49-F238E27FC236}">
                <a16:creationId xmlns:a16="http://schemas.microsoft.com/office/drawing/2014/main" id="{B3821107-62A8-9348-898E-8DB391EA5445}"/>
              </a:ext>
            </a:extLst>
          </p:cNvPr>
          <p:cNvPicPr>
            <a:picLocks noChangeAspect="1"/>
          </p:cNvPicPr>
          <p:nvPr userDrawn="1"/>
        </p:nvPicPr>
        <p:blipFill>
          <a:blip r:embed="rId2"/>
          <a:stretch>
            <a:fillRect/>
          </a:stretch>
        </p:blipFill>
        <p:spPr>
          <a:xfrm>
            <a:off x="611186" y="4325931"/>
            <a:ext cx="1872582" cy="766099"/>
          </a:xfrm>
          <a:prstGeom prst="rect">
            <a:avLst/>
          </a:prstGeom>
        </p:spPr>
      </p:pic>
      <p:sp>
        <p:nvSpPr>
          <p:cNvPr id="5" name="Titel 4">
            <a:extLst>
              <a:ext uri="{FF2B5EF4-FFF2-40B4-BE49-F238E27FC236}">
                <a16:creationId xmlns:a16="http://schemas.microsoft.com/office/drawing/2014/main" id="{6E1BCEE5-8A3B-6249-A068-DF1AB73F4F0D}"/>
              </a:ext>
            </a:extLst>
          </p:cNvPr>
          <p:cNvSpPr>
            <a:spLocks noGrp="1"/>
          </p:cNvSpPr>
          <p:nvPr>
            <p:ph type="title"/>
          </p:nvPr>
        </p:nvSpPr>
        <p:spPr>
          <a:xfrm>
            <a:off x="628650" y="274639"/>
            <a:ext cx="7886700" cy="491808"/>
          </a:xfrm>
          <a:prstGeom prst="rect">
            <a:avLst/>
          </a:prstGeom>
        </p:spPr>
        <p:txBody>
          <a:bodyPr anchor="b"/>
          <a:lstStyle>
            <a:lvl1pPr>
              <a:lnSpc>
                <a:spcPct val="100000"/>
              </a:lnSpc>
              <a:defRPr sz="2400">
                <a:solidFill>
                  <a:srgbClr val="0069B4"/>
                </a:solidFill>
                <a:latin typeface="Calibri" panose="020F0502020204030204" pitchFamily="34" charset="0"/>
                <a:ea typeface="Calibri" panose="020F0502020204030204" pitchFamily="34" charset="0"/>
                <a:cs typeface="Calibri" panose="020F0502020204030204" pitchFamily="34" charset="0"/>
              </a:defRPr>
            </a:lvl1pPr>
          </a:lstStyle>
          <a:p>
            <a:r>
              <a:rPr lang="en-GB" noProof="0" dirty="0"/>
              <a:t>Click to edit Master title style</a:t>
            </a:r>
          </a:p>
        </p:txBody>
      </p:sp>
      <p:sp>
        <p:nvSpPr>
          <p:cNvPr id="7" name="Textplatzhalter 6">
            <a:extLst>
              <a:ext uri="{FF2B5EF4-FFF2-40B4-BE49-F238E27FC236}">
                <a16:creationId xmlns:a16="http://schemas.microsoft.com/office/drawing/2014/main" id="{9F2C65C3-B61D-D943-86C3-C9382715B6DF}"/>
              </a:ext>
            </a:extLst>
          </p:cNvPr>
          <p:cNvSpPr>
            <a:spLocks noGrp="1"/>
          </p:cNvSpPr>
          <p:nvPr>
            <p:ph type="body" sz="quarter" idx="10"/>
          </p:nvPr>
        </p:nvSpPr>
        <p:spPr>
          <a:xfrm>
            <a:off x="606424" y="915566"/>
            <a:ext cx="7908925" cy="3096344"/>
          </a:xfrm>
          <a:prstGeom prst="rect">
            <a:avLst/>
          </a:prstGeom>
        </p:spPr>
        <p:txBody>
          <a:bodyPr lIns="0"/>
          <a:lstStyle>
            <a:lvl1pPr marL="503634" indent="-285750">
              <a:buSzPct val="130000"/>
              <a:buFont typeface="Arial" panose="020B0604020202020204" pitchFamily="34" charset="0"/>
              <a:buChar char="•"/>
              <a:defRPr sz="1600">
                <a:solidFill>
                  <a:schemeClr val="tx1"/>
                </a:solidFill>
                <a:latin typeface="Calibri Light" panose="020F0302020204030204" pitchFamily="34" charset="0"/>
                <a:ea typeface="Calibri Light" panose="020F0302020204030204" pitchFamily="34" charset="0"/>
                <a:cs typeface="Calibri Light" panose="020F0302020204030204" pitchFamily="34" charset="0"/>
              </a:defRPr>
            </a:lvl1pPr>
            <a:lvl2pPr marL="863204" indent="-339329">
              <a:buSzPct val="100000"/>
              <a:buFont typeface="Arial" panose="020B0604020202020204" pitchFamily="34" charset="0"/>
              <a:buChar char="•"/>
              <a:defRPr sz="1400">
                <a:solidFill>
                  <a:schemeClr val="tx1"/>
                </a:solidFill>
                <a:latin typeface="Calibri Light" panose="020F0302020204030204" pitchFamily="34" charset="0"/>
                <a:ea typeface="Calibri Light" panose="020F0302020204030204" pitchFamily="34" charset="0"/>
                <a:cs typeface="Calibri Light" panose="020F0302020204030204" pitchFamily="34" charset="0"/>
              </a:defRPr>
            </a:lvl2pPr>
            <a:lvl3pPr marL="1169194" indent="-339329">
              <a:buSzPct val="100000"/>
              <a:buFont typeface="Arial" panose="020B0604020202020204" pitchFamily="34" charset="0"/>
              <a:buChar char="•"/>
              <a:defRPr sz="1200">
                <a:solidFill>
                  <a:schemeClr val="tx1"/>
                </a:solidFill>
                <a:latin typeface="Calibri Light" panose="020F0302020204030204" pitchFamily="34" charset="0"/>
                <a:ea typeface="Calibri Light" panose="020F0302020204030204" pitchFamily="34" charset="0"/>
                <a:cs typeface="Calibri Light" panose="020F0302020204030204" pitchFamily="34" charset="0"/>
              </a:defRPr>
            </a:lvl3pPr>
            <a:lvl4pPr marL="1473994" indent="-339329">
              <a:buFont typeface="Arial" panose="020B0604020202020204" pitchFamily="34" charset="0"/>
              <a:buChar char="•"/>
              <a:defRPr>
                <a:solidFill>
                  <a:schemeClr val="tx1"/>
                </a:solidFill>
              </a:defRPr>
            </a:lvl4pPr>
            <a:lvl5pPr marL="1779985" indent="-339329">
              <a:buFont typeface="Arial" panose="020B0604020202020204" pitchFamily="34" charset="0"/>
              <a:buChar char="•"/>
              <a:defRPr>
                <a:solidFill>
                  <a:schemeClr val="tx1"/>
                </a:solidFill>
              </a:defRPr>
            </a:lvl5pPr>
          </a:lstStyle>
          <a:p>
            <a:pPr lvl="0"/>
            <a:r>
              <a:rPr lang="en-GB" noProof="0" dirty="0"/>
              <a:t>Click to edit Master text styles</a:t>
            </a:r>
          </a:p>
          <a:p>
            <a:pPr lvl="1"/>
            <a:r>
              <a:rPr lang="en-GB" noProof="0" dirty="0"/>
              <a:t>Second level</a:t>
            </a:r>
          </a:p>
          <a:p>
            <a:pPr lvl="2"/>
            <a:r>
              <a:rPr lang="en-GB" noProof="0" dirty="0"/>
              <a:t>Third level</a:t>
            </a:r>
          </a:p>
        </p:txBody>
      </p:sp>
      <p:sp>
        <p:nvSpPr>
          <p:cNvPr id="13" name="Textplatzhalter 3">
            <a:extLst>
              <a:ext uri="{FF2B5EF4-FFF2-40B4-BE49-F238E27FC236}">
                <a16:creationId xmlns:a16="http://schemas.microsoft.com/office/drawing/2014/main" id="{334C1BF4-CCB3-F84A-B609-15DDAC107DED}"/>
              </a:ext>
            </a:extLst>
          </p:cNvPr>
          <p:cNvSpPr>
            <a:spLocks noGrp="1"/>
          </p:cNvSpPr>
          <p:nvPr>
            <p:ph type="body" sz="half" idx="2"/>
          </p:nvPr>
        </p:nvSpPr>
        <p:spPr>
          <a:xfrm>
            <a:off x="4583112" y="4083918"/>
            <a:ext cx="3932237" cy="226318"/>
          </a:xfrm>
          <a:prstGeom prst="rect">
            <a:avLst/>
          </a:prstGeom>
        </p:spPr>
        <p:txBody>
          <a:bodyPr/>
          <a:lstStyle>
            <a:lvl1pPr marL="0" indent="0" algn="r">
              <a:buNone/>
              <a:defRPr sz="1100">
                <a:solidFill>
                  <a:schemeClr val="tx1"/>
                </a:solidFill>
                <a:latin typeface="Lucida Sans Unicode" panose="020B0602030504020204" pitchFamily="34" charset="0"/>
                <a:cs typeface="Lucida Sans Unicode" panose="020B0602030504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3" name="Footer Placeholder 2">
            <a:extLst>
              <a:ext uri="{FF2B5EF4-FFF2-40B4-BE49-F238E27FC236}">
                <a16:creationId xmlns:a16="http://schemas.microsoft.com/office/drawing/2014/main" id="{BAEDEDB8-195E-A52B-A094-82016BE5F6F2}"/>
              </a:ext>
            </a:extLst>
          </p:cNvPr>
          <p:cNvSpPr>
            <a:spLocks noGrp="1"/>
          </p:cNvSpPr>
          <p:nvPr>
            <p:ph type="ftr" sz="quarter" idx="11"/>
          </p:nvPr>
        </p:nvSpPr>
        <p:spPr/>
        <p:txBody>
          <a:bodyPr/>
          <a:lstStyle/>
          <a:p>
            <a:r>
              <a:rPr lang="it-IT"/>
              <a:t>Tutorial @ IE2025 | christian.beyer@ovgu.de 24.06.2025</a:t>
            </a:r>
            <a:endParaRPr lang="en-GB" dirty="0"/>
          </a:p>
        </p:txBody>
      </p:sp>
      <p:sp>
        <p:nvSpPr>
          <p:cNvPr id="4" name="Slide Number Placeholder 3">
            <a:extLst>
              <a:ext uri="{FF2B5EF4-FFF2-40B4-BE49-F238E27FC236}">
                <a16:creationId xmlns:a16="http://schemas.microsoft.com/office/drawing/2014/main" id="{870682EE-C699-057F-21D7-620451E35C50}"/>
              </a:ext>
            </a:extLst>
          </p:cNvPr>
          <p:cNvSpPr>
            <a:spLocks noGrp="1"/>
          </p:cNvSpPr>
          <p:nvPr>
            <p:ph type="sldNum" sz="quarter" idx="12"/>
          </p:nvPr>
        </p:nvSpPr>
        <p:spPr/>
        <p:txBody>
          <a:bodyPr/>
          <a:lstStyle/>
          <a:p>
            <a:fld id="{8E024F8E-A03E-4AAA-A06E-73FE51DB7709}" type="slidenum">
              <a:rPr lang="en-GB" smtClean="0"/>
              <a:t>‹#›</a:t>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ypografiefolie">
    <p:spTree>
      <p:nvGrpSpPr>
        <p:cNvPr id="1" name=""/>
        <p:cNvGrpSpPr/>
        <p:nvPr/>
      </p:nvGrpSpPr>
      <p:grpSpPr>
        <a:xfrm>
          <a:off x="0" y="0"/>
          <a:ext cx="0" cy="0"/>
          <a:chOff x="0" y="0"/>
          <a:chExt cx="0" cy="0"/>
        </a:xfrm>
      </p:grpSpPr>
      <p:pic>
        <p:nvPicPr>
          <p:cNvPr id="2" name="Grafik 1">
            <a:extLst>
              <a:ext uri="{FF2B5EF4-FFF2-40B4-BE49-F238E27FC236}">
                <a16:creationId xmlns:a16="http://schemas.microsoft.com/office/drawing/2014/main" id="{B3821107-62A8-9348-898E-8DB391EA5445}"/>
              </a:ext>
            </a:extLst>
          </p:cNvPr>
          <p:cNvPicPr>
            <a:picLocks noChangeAspect="1"/>
          </p:cNvPicPr>
          <p:nvPr userDrawn="1"/>
        </p:nvPicPr>
        <p:blipFill>
          <a:blip r:embed="rId2"/>
          <a:stretch>
            <a:fillRect/>
          </a:stretch>
        </p:blipFill>
        <p:spPr>
          <a:xfrm>
            <a:off x="611186" y="4325931"/>
            <a:ext cx="1872582" cy="766099"/>
          </a:xfrm>
          <a:prstGeom prst="rect">
            <a:avLst/>
          </a:prstGeom>
        </p:spPr>
      </p:pic>
      <p:sp>
        <p:nvSpPr>
          <p:cNvPr id="5" name="Titel 4">
            <a:extLst>
              <a:ext uri="{FF2B5EF4-FFF2-40B4-BE49-F238E27FC236}">
                <a16:creationId xmlns:a16="http://schemas.microsoft.com/office/drawing/2014/main" id="{6E1BCEE5-8A3B-6249-A068-DF1AB73F4F0D}"/>
              </a:ext>
            </a:extLst>
          </p:cNvPr>
          <p:cNvSpPr>
            <a:spLocks noGrp="1"/>
          </p:cNvSpPr>
          <p:nvPr>
            <p:ph type="title"/>
          </p:nvPr>
        </p:nvSpPr>
        <p:spPr>
          <a:xfrm>
            <a:off x="628650" y="274639"/>
            <a:ext cx="7886700" cy="491808"/>
          </a:xfrm>
          <a:prstGeom prst="rect">
            <a:avLst/>
          </a:prstGeom>
        </p:spPr>
        <p:txBody>
          <a:bodyPr anchor="b"/>
          <a:lstStyle>
            <a:lvl1pPr>
              <a:lnSpc>
                <a:spcPct val="100000"/>
              </a:lnSpc>
              <a:defRPr sz="2400">
                <a:solidFill>
                  <a:srgbClr val="0069B4"/>
                </a:solidFill>
                <a:latin typeface="Calibri" panose="020F0502020204030204" pitchFamily="34" charset="0"/>
                <a:ea typeface="Calibri" panose="020F0502020204030204" pitchFamily="34" charset="0"/>
                <a:cs typeface="Calibri" panose="020F0502020204030204" pitchFamily="34" charset="0"/>
              </a:defRPr>
            </a:lvl1pPr>
          </a:lstStyle>
          <a:p>
            <a:r>
              <a:rPr lang="en-GB" noProof="0" dirty="0"/>
              <a:t>Click to edit Master title style</a:t>
            </a:r>
          </a:p>
        </p:txBody>
      </p:sp>
      <p:sp>
        <p:nvSpPr>
          <p:cNvPr id="7" name="Textplatzhalter 6">
            <a:extLst>
              <a:ext uri="{FF2B5EF4-FFF2-40B4-BE49-F238E27FC236}">
                <a16:creationId xmlns:a16="http://schemas.microsoft.com/office/drawing/2014/main" id="{9F2C65C3-B61D-D943-86C3-C9382715B6DF}"/>
              </a:ext>
            </a:extLst>
          </p:cNvPr>
          <p:cNvSpPr>
            <a:spLocks noGrp="1"/>
          </p:cNvSpPr>
          <p:nvPr>
            <p:ph type="body" sz="quarter" idx="10"/>
          </p:nvPr>
        </p:nvSpPr>
        <p:spPr>
          <a:xfrm>
            <a:off x="606425" y="915566"/>
            <a:ext cx="3913200" cy="3096344"/>
          </a:xfrm>
          <a:prstGeom prst="rect">
            <a:avLst/>
          </a:prstGeom>
        </p:spPr>
        <p:txBody>
          <a:bodyPr lIns="0"/>
          <a:lstStyle>
            <a:lvl1pPr marL="503634" indent="-285750" algn="l" defTabSz="628650" rtl="0" eaLnBrk="1" fontAlgn="base" hangingPunct="1">
              <a:spcBef>
                <a:spcPct val="0"/>
              </a:spcBef>
              <a:spcAft>
                <a:spcPct val="0"/>
              </a:spcAft>
              <a:buSzPct val="130000"/>
              <a:buFont typeface="Arial" panose="020B0604020202020204" pitchFamily="34" charset="0"/>
              <a:buChar char="•"/>
              <a:defRPr lang="en-GB" sz="1600" noProof="0" dirty="0" smtClean="0">
                <a:solidFill>
                  <a:schemeClr val="tx1"/>
                </a:solidFill>
                <a:latin typeface="Calibri Light" panose="020F0302020204030204" pitchFamily="34" charset="0"/>
                <a:ea typeface="Calibri Light" panose="020F0302020204030204" pitchFamily="34" charset="0"/>
                <a:cs typeface="Calibri Light" panose="020F0302020204030204" pitchFamily="34" charset="0"/>
                <a:sym typeface="Lucida Grande" charset="0"/>
              </a:defRPr>
            </a:lvl1pPr>
            <a:lvl2pPr marL="863204" indent="-339329" algn="l" defTabSz="628650" rtl="0" eaLnBrk="1" fontAlgn="base" hangingPunct="1">
              <a:spcBef>
                <a:spcPct val="0"/>
              </a:spcBef>
              <a:spcAft>
                <a:spcPct val="0"/>
              </a:spcAft>
              <a:buSzPct val="100000"/>
              <a:buFont typeface="Arial" panose="020B0604020202020204" pitchFamily="34" charset="0"/>
              <a:buChar char="•"/>
              <a:defRPr lang="en-GB" sz="1600" noProof="0" dirty="0" smtClean="0">
                <a:solidFill>
                  <a:schemeClr val="tx1"/>
                </a:solidFill>
                <a:latin typeface="Calibri Light" panose="020F0302020204030204" pitchFamily="34" charset="0"/>
                <a:ea typeface="Calibri Light" panose="020F0302020204030204" pitchFamily="34" charset="0"/>
                <a:cs typeface="Calibri Light" panose="020F0302020204030204" pitchFamily="34" charset="0"/>
                <a:sym typeface="Lucida Grande" charset="0"/>
              </a:defRPr>
            </a:lvl2pPr>
            <a:lvl3pPr marL="1169194" indent="-339329" algn="l" defTabSz="628650" rtl="0" eaLnBrk="1" fontAlgn="base" hangingPunct="1">
              <a:spcBef>
                <a:spcPct val="0"/>
              </a:spcBef>
              <a:spcAft>
                <a:spcPct val="0"/>
              </a:spcAft>
              <a:buSzPct val="100000"/>
              <a:buFont typeface="Arial" panose="020B0604020202020204" pitchFamily="34" charset="0"/>
              <a:buChar char="•"/>
              <a:defRPr lang="en-GB" sz="1600" noProof="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sym typeface="Lucida Grande" charset="0"/>
              </a:defRPr>
            </a:lvl3pPr>
          </a:lstStyle>
          <a:p>
            <a:pPr lvl="0"/>
            <a:r>
              <a:rPr lang="en-GB" noProof="0" dirty="0"/>
              <a:t>Click to edit Master text styles</a:t>
            </a:r>
          </a:p>
          <a:p>
            <a:pPr lvl="1"/>
            <a:r>
              <a:rPr lang="en-GB" noProof="0" dirty="0"/>
              <a:t>Second level</a:t>
            </a:r>
          </a:p>
          <a:p>
            <a:pPr lvl="2"/>
            <a:r>
              <a:rPr lang="en-GB" noProof="0" dirty="0"/>
              <a:t>Third level</a:t>
            </a:r>
          </a:p>
        </p:txBody>
      </p:sp>
      <p:sp>
        <p:nvSpPr>
          <p:cNvPr id="13" name="Textplatzhalter 3">
            <a:extLst>
              <a:ext uri="{FF2B5EF4-FFF2-40B4-BE49-F238E27FC236}">
                <a16:creationId xmlns:a16="http://schemas.microsoft.com/office/drawing/2014/main" id="{334C1BF4-CCB3-F84A-B609-15DDAC107DED}"/>
              </a:ext>
            </a:extLst>
          </p:cNvPr>
          <p:cNvSpPr>
            <a:spLocks noGrp="1"/>
          </p:cNvSpPr>
          <p:nvPr>
            <p:ph type="body" sz="half" idx="2"/>
          </p:nvPr>
        </p:nvSpPr>
        <p:spPr>
          <a:xfrm>
            <a:off x="2483768" y="4366070"/>
            <a:ext cx="6031581" cy="365887"/>
          </a:xfrm>
          <a:prstGeom prst="rect">
            <a:avLst/>
          </a:prstGeom>
        </p:spPr>
        <p:txBody>
          <a:bodyPr/>
          <a:lstStyle>
            <a:lvl1pPr marL="0" indent="0" algn="r">
              <a:buNone/>
              <a:defRPr sz="1100">
                <a:solidFill>
                  <a:schemeClr val="tx1"/>
                </a:solidFill>
                <a:latin typeface="Lucida Sans Unicode" panose="020B0602030504020204" pitchFamily="34" charset="0"/>
                <a:cs typeface="Lucida Sans Unicode" panose="020B0602030504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3" name="Footer Placeholder 2">
            <a:extLst>
              <a:ext uri="{FF2B5EF4-FFF2-40B4-BE49-F238E27FC236}">
                <a16:creationId xmlns:a16="http://schemas.microsoft.com/office/drawing/2014/main" id="{BAEDEDB8-195E-A52B-A094-82016BE5F6F2}"/>
              </a:ext>
            </a:extLst>
          </p:cNvPr>
          <p:cNvSpPr>
            <a:spLocks noGrp="1"/>
          </p:cNvSpPr>
          <p:nvPr>
            <p:ph type="ftr" sz="quarter" idx="11"/>
          </p:nvPr>
        </p:nvSpPr>
        <p:spPr/>
        <p:txBody>
          <a:bodyPr/>
          <a:lstStyle/>
          <a:p>
            <a:r>
              <a:rPr lang="it-IT"/>
              <a:t>Tutorial @ IE2025 | christian.beyer@ovgu.de 24.06.2025</a:t>
            </a:r>
            <a:endParaRPr lang="en-GB" dirty="0"/>
          </a:p>
        </p:txBody>
      </p:sp>
      <p:sp>
        <p:nvSpPr>
          <p:cNvPr id="4" name="Slide Number Placeholder 3">
            <a:extLst>
              <a:ext uri="{FF2B5EF4-FFF2-40B4-BE49-F238E27FC236}">
                <a16:creationId xmlns:a16="http://schemas.microsoft.com/office/drawing/2014/main" id="{870682EE-C699-057F-21D7-620451E35C50}"/>
              </a:ext>
            </a:extLst>
          </p:cNvPr>
          <p:cNvSpPr>
            <a:spLocks noGrp="1"/>
          </p:cNvSpPr>
          <p:nvPr>
            <p:ph type="sldNum" sz="quarter" idx="12"/>
          </p:nvPr>
        </p:nvSpPr>
        <p:spPr/>
        <p:txBody>
          <a:bodyPr/>
          <a:lstStyle/>
          <a:p>
            <a:fld id="{8E024F8E-A03E-4AAA-A06E-73FE51DB7709}" type="slidenum">
              <a:rPr lang="en-GB" smtClean="0"/>
              <a:t>‹#›</a:t>
            </a:fld>
            <a:endParaRPr lang="en-GB"/>
          </a:p>
        </p:txBody>
      </p:sp>
      <p:sp>
        <p:nvSpPr>
          <p:cNvPr id="6" name="Textplatzhalter 6">
            <a:extLst>
              <a:ext uri="{FF2B5EF4-FFF2-40B4-BE49-F238E27FC236}">
                <a16:creationId xmlns:a16="http://schemas.microsoft.com/office/drawing/2014/main" id="{0382592B-F215-C546-CCC1-8B0660602E4B}"/>
              </a:ext>
            </a:extLst>
          </p:cNvPr>
          <p:cNvSpPr>
            <a:spLocks noGrp="1"/>
          </p:cNvSpPr>
          <p:nvPr>
            <p:ph type="body" sz="quarter" idx="13"/>
          </p:nvPr>
        </p:nvSpPr>
        <p:spPr>
          <a:xfrm>
            <a:off x="4626260" y="915566"/>
            <a:ext cx="3911315" cy="3096344"/>
          </a:xfrm>
          <a:prstGeom prst="rect">
            <a:avLst/>
          </a:prstGeom>
        </p:spPr>
        <p:txBody>
          <a:bodyPr lIns="0"/>
          <a:lstStyle>
            <a:lvl1pPr marL="503634" indent="-285750" algn="l" defTabSz="628650" rtl="0" eaLnBrk="1" fontAlgn="base" hangingPunct="1">
              <a:spcBef>
                <a:spcPct val="0"/>
              </a:spcBef>
              <a:spcAft>
                <a:spcPct val="0"/>
              </a:spcAft>
              <a:buSzPct val="130000"/>
              <a:buFont typeface="Arial" panose="020B0604020202020204" pitchFamily="34" charset="0"/>
              <a:buChar char="•"/>
              <a:defRPr lang="en-GB" sz="1600" noProof="0" dirty="0" smtClean="0">
                <a:solidFill>
                  <a:schemeClr val="tx1"/>
                </a:solidFill>
                <a:latin typeface="Calibri Light" panose="020F0302020204030204" pitchFamily="34" charset="0"/>
                <a:ea typeface="Calibri Light" panose="020F0302020204030204" pitchFamily="34" charset="0"/>
                <a:cs typeface="Calibri Light" panose="020F0302020204030204" pitchFamily="34" charset="0"/>
                <a:sym typeface="Lucida Grande" charset="0"/>
              </a:defRPr>
            </a:lvl1pPr>
            <a:lvl2pPr marL="863204" indent="-339329" algn="l" defTabSz="628650" rtl="0" eaLnBrk="1" fontAlgn="base" hangingPunct="1">
              <a:spcBef>
                <a:spcPct val="0"/>
              </a:spcBef>
              <a:spcAft>
                <a:spcPct val="0"/>
              </a:spcAft>
              <a:buSzPct val="100000"/>
              <a:buFont typeface="Arial" panose="020B0604020202020204" pitchFamily="34" charset="0"/>
              <a:buChar char="•"/>
              <a:defRPr lang="en-GB" sz="1600" noProof="0" dirty="0" smtClean="0">
                <a:solidFill>
                  <a:schemeClr val="tx1"/>
                </a:solidFill>
                <a:latin typeface="Calibri Light" panose="020F0302020204030204" pitchFamily="34" charset="0"/>
                <a:ea typeface="Calibri Light" panose="020F0302020204030204" pitchFamily="34" charset="0"/>
                <a:cs typeface="Calibri Light" panose="020F0302020204030204" pitchFamily="34" charset="0"/>
                <a:sym typeface="Lucida Grande" charset="0"/>
              </a:defRPr>
            </a:lvl2pPr>
            <a:lvl3pPr marL="1169194" indent="-339329" algn="l" defTabSz="628650" rtl="0" eaLnBrk="1" fontAlgn="base" hangingPunct="1">
              <a:spcBef>
                <a:spcPct val="0"/>
              </a:spcBef>
              <a:spcAft>
                <a:spcPct val="0"/>
              </a:spcAft>
              <a:buSzPct val="100000"/>
              <a:buFont typeface="Arial" panose="020B0604020202020204" pitchFamily="34" charset="0"/>
              <a:buChar char="•"/>
              <a:defRPr lang="en-GB" sz="1600" noProof="0" dirty="0" smtClean="0">
                <a:solidFill>
                  <a:schemeClr val="tx1"/>
                </a:solidFill>
                <a:latin typeface="Calibri Light" panose="020F0302020204030204" pitchFamily="34" charset="0"/>
                <a:ea typeface="Calibri Light" panose="020F0302020204030204" pitchFamily="34" charset="0"/>
                <a:cs typeface="Calibri Light" panose="020F0302020204030204" pitchFamily="34" charset="0"/>
                <a:sym typeface="Lucida Grande" charset="0"/>
              </a:defRPr>
            </a:lvl3pPr>
            <a:lvl4pPr marL="1473994" indent="-339329" algn="l" defTabSz="628650" rtl="0" eaLnBrk="1" fontAlgn="base" hangingPunct="1">
              <a:spcBef>
                <a:spcPct val="0"/>
              </a:spcBef>
              <a:spcAft>
                <a:spcPct val="0"/>
              </a:spcAft>
              <a:buFont typeface="Arial" panose="020B0604020202020204" pitchFamily="34" charset="0"/>
              <a:buChar char="•"/>
              <a:defRPr lang="en-GB" sz="1600" noProof="0" dirty="0" smtClean="0">
                <a:solidFill>
                  <a:schemeClr val="tx1"/>
                </a:solidFill>
                <a:latin typeface="Calibri Light" panose="020F0302020204030204" pitchFamily="34" charset="0"/>
                <a:ea typeface="Calibri Light" panose="020F0302020204030204" pitchFamily="34" charset="0"/>
                <a:cs typeface="Calibri Light" panose="020F0302020204030204" pitchFamily="34" charset="0"/>
                <a:sym typeface="Lucida Grande" charset="0"/>
              </a:defRPr>
            </a:lvl4pPr>
            <a:lvl5pPr marL="1779985" indent="-339329" algn="l" defTabSz="628650" rtl="0" eaLnBrk="1" fontAlgn="base" hangingPunct="1">
              <a:spcBef>
                <a:spcPct val="0"/>
              </a:spcBef>
              <a:spcAft>
                <a:spcPct val="0"/>
              </a:spcAft>
              <a:buFont typeface="Arial" panose="020B0604020202020204" pitchFamily="34" charset="0"/>
              <a:buChar char="•"/>
              <a:defRPr lang="en-GB" sz="1600" noProof="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sym typeface="Lucida Grande" charset="0"/>
              </a:defRPr>
            </a:lvl5pPr>
          </a:lstStyle>
          <a:p>
            <a:pPr lvl="0"/>
            <a:r>
              <a:rPr lang="en-GB" noProof="0" dirty="0"/>
              <a:t>Click to edit Master text styles</a:t>
            </a:r>
          </a:p>
          <a:p>
            <a:pPr lvl="1"/>
            <a:r>
              <a:rPr lang="en-GB" noProof="0" dirty="0"/>
              <a:t>Second level</a:t>
            </a:r>
          </a:p>
          <a:p>
            <a:pPr lvl="2"/>
            <a:r>
              <a:rPr lang="en-GB" noProof="0" dirty="0"/>
              <a:t>Third level</a:t>
            </a:r>
          </a:p>
        </p:txBody>
      </p:sp>
    </p:spTree>
    <p:extLst>
      <p:ext uri="{BB962C8B-B14F-4D97-AF65-F5344CB8AC3E}">
        <p14:creationId xmlns:p14="http://schemas.microsoft.com/office/powerpoint/2010/main" val="31064234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abelle">
    <p:spTree>
      <p:nvGrpSpPr>
        <p:cNvPr id="1" name=""/>
        <p:cNvGrpSpPr/>
        <p:nvPr/>
      </p:nvGrpSpPr>
      <p:grpSpPr>
        <a:xfrm>
          <a:off x="0" y="0"/>
          <a:ext cx="0" cy="0"/>
          <a:chOff x="0" y="0"/>
          <a:chExt cx="0" cy="0"/>
        </a:xfrm>
      </p:grpSpPr>
      <p:sp>
        <p:nvSpPr>
          <p:cNvPr id="5" name="Tabellenplatzhalter 4"/>
          <p:cNvSpPr>
            <a:spLocks noGrp="1"/>
          </p:cNvSpPr>
          <p:nvPr>
            <p:ph type="tbl" sz="quarter" idx="10"/>
          </p:nvPr>
        </p:nvSpPr>
        <p:spPr>
          <a:xfrm>
            <a:off x="604840" y="857251"/>
            <a:ext cx="7932737" cy="3154660"/>
          </a:xfrm>
          <a:prstGeom prst="rect">
            <a:avLst/>
          </a:prstGeom>
        </p:spPr>
        <p:txBody>
          <a:bodyPr vert="horz">
            <a:normAutofit/>
          </a:bodyPr>
          <a:lstStyle>
            <a:lvl1pPr marL="0" indent="0">
              <a:buFontTx/>
              <a:buNone/>
              <a:defRPr sz="900">
                <a:solidFill>
                  <a:schemeClr val="tx1"/>
                </a:solidFill>
                <a:latin typeface="Lucida Sans Unicode"/>
              </a:defRPr>
            </a:lvl1pPr>
          </a:lstStyle>
          <a:p>
            <a:r>
              <a:rPr lang="en-US"/>
              <a:t>Click icon to add table</a:t>
            </a:r>
            <a:endParaRPr lang="de-DE" dirty="0"/>
          </a:p>
        </p:txBody>
      </p:sp>
      <p:pic>
        <p:nvPicPr>
          <p:cNvPr id="6" name="Grafik 5">
            <a:extLst>
              <a:ext uri="{FF2B5EF4-FFF2-40B4-BE49-F238E27FC236}">
                <a16:creationId xmlns:a16="http://schemas.microsoft.com/office/drawing/2014/main" id="{C01A10A2-F770-7B42-9389-8640FCD471FA}"/>
              </a:ext>
            </a:extLst>
          </p:cNvPr>
          <p:cNvPicPr>
            <a:picLocks noChangeAspect="1"/>
          </p:cNvPicPr>
          <p:nvPr userDrawn="1"/>
        </p:nvPicPr>
        <p:blipFill>
          <a:blip r:embed="rId2"/>
          <a:stretch>
            <a:fillRect/>
          </a:stretch>
        </p:blipFill>
        <p:spPr>
          <a:xfrm>
            <a:off x="611186" y="4325931"/>
            <a:ext cx="1872582" cy="766099"/>
          </a:xfrm>
          <a:prstGeom prst="rect">
            <a:avLst/>
          </a:prstGeom>
        </p:spPr>
      </p:pic>
      <p:sp>
        <p:nvSpPr>
          <p:cNvPr id="8" name="Textplatzhalter 3">
            <a:extLst>
              <a:ext uri="{FF2B5EF4-FFF2-40B4-BE49-F238E27FC236}">
                <a16:creationId xmlns:a16="http://schemas.microsoft.com/office/drawing/2014/main" id="{5B737B89-927A-E04E-9B96-391C194B405C}"/>
              </a:ext>
            </a:extLst>
          </p:cNvPr>
          <p:cNvSpPr>
            <a:spLocks noGrp="1"/>
          </p:cNvSpPr>
          <p:nvPr>
            <p:ph type="body" sz="half" idx="2"/>
          </p:nvPr>
        </p:nvSpPr>
        <p:spPr>
          <a:xfrm>
            <a:off x="4583112" y="4083918"/>
            <a:ext cx="3932237" cy="226318"/>
          </a:xfrm>
          <a:prstGeom prst="rect">
            <a:avLst/>
          </a:prstGeom>
        </p:spPr>
        <p:txBody>
          <a:bodyPr/>
          <a:lstStyle>
            <a:lvl1pPr marL="0" indent="0" algn="r">
              <a:buNone/>
              <a:defRPr sz="1100">
                <a:solidFill>
                  <a:schemeClr val="tx1"/>
                </a:solidFill>
                <a:latin typeface="Lucida Sans Unicode" panose="020B0602030504020204" pitchFamily="34" charset="0"/>
                <a:cs typeface="Lucida Sans Unicode" panose="020B0602030504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0" name="Titel 4">
            <a:extLst>
              <a:ext uri="{FF2B5EF4-FFF2-40B4-BE49-F238E27FC236}">
                <a16:creationId xmlns:a16="http://schemas.microsoft.com/office/drawing/2014/main" id="{23923F25-F5F9-714E-BE21-4D3272A96F26}"/>
              </a:ext>
            </a:extLst>
          </p:cNvPr>
          <p:cNvSpPr>
            <a:spLocks noGrp="1"/>
          </p:cNvSpPr>
          <p:nvPr>
            <p:ph type="title"/>
          </p:nvPr>
        </p:nvSpPr>
        <p:spPr>
          <a:xfrm>
            <a:off x="628650" y="274639"/>
            <a:ext cx="7886700" cy="491808"/>
          </a:xfrm>
          <a:prstGeom prst="rect">
            <a:avLst/>
          </a:prstGeom>
        </p:spPr>
        <p:txBody>
          <a:bodyPr anchor="b"/>
          <a:lstStyle>
            <a:lvl1pPr>
              <a:lnSpc>
                <a:spcPct val="100000"/>
              </a:lnSpc>
              <a:defRPr sz="2400">
                <a:solidFill>
                  <a:srgbClr val="0069B4"/>
                </a:solidFill>
              </a:defRPr>
            </a:lvl1pPr>
          </a:lstStyle>
          <a:p>
            <a:r>
              <a:rPr lang="en-US"/>
              <a:t>Click to edit Master title style</a:t>
            </a:r>
            <a:endParaRPr lang="de-DE" dirty="0"/>
          </a:p>
        </p:txBody>
      </p:sp>
      <p:sp>
        <p:nvSpPr>
          <p:cNvPr id="2" name="Footer Placeholder 1">
            <a:extLst>
              <a:ext uri="{FF2B5EF4-FFF2-40B4-BE49-F238E27FC236}">
                <a16:creationId xmlns:a16="http://schemas.microsoft.com/office/drawing/2014/main" id="{1DE4DC87-2115-C92B-6CB4-04184EF4A8C2}"/>
              </a:ext>
            </a:extLst>
          </p:cNvPr>
          <p:cNvSpPr>
            <a:spLocks noGrp="1"/>
          </p:cNvSpPr>
          <p:nvPr>
            <p:ph type="ftr" sz="quarter" idx="11"/>
          </p:nvPr>
        </p:nvSpPr>
        <p:spPr/>
        <p:txBody>
          <a:bodyPr/>
          <a:lstStyle/>
          <a:p>
            <a:r>
              <a:rPr lang="it-IT"/>
              <a:t>Tutorial @ IE2025 | christian.beyer@ovgu.de 24.06.2025</a:t>
            </a:r>
            <a:endParaRPr lang="en-GB"/>
          </a:p>
        </p:txBody>
      </p:sp>
      <p:sp>
        <p:nvSpPr>
          <p:cNvPr id="3" name="Slide Number Placeholder 2">
            <a:extLst>
              <a:ext uri="{FF2B5EF4-FFF2-40B4-BE49-F238E27FC236}">
                <a16:creationId xmlns:a16="http://schemas.microsoft.com/office/drawing/2014/main" id="{2224664C-2240-92F9-517E-F744C1DC1E16}"/>
              </a:ext>
            </a:extLst>
          </p:cNvPr>
          <p:cNvSpPr>
            <a:spLocks noGrp="1"/>
          </p:cNvSpPr>
          <p:nvPr>
            <p:ph type="sldNum" sz="quarter" idx="12"/>
          </p:nvPr>
        </p:nvSpPr>
        <p:spPr/>
        <p:txBody>
          <a:bodyPr/>
          <a:lstStyle/>
          <a:p>
            <a:fld id="{8E024F8E-A03E-4AAA-A06E-73FE51DB7709}" type="slidenum">
              <a:rPr lang="en-GB" smtClean="0"/>
              <a:t>‹#›</a:t>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Folie mit Einspaltigem Bild">
    <p:spTree>
      <p:nvGrpSpPr>
        <p:cNvPr id="1" name=""/>
        <p:cNvGrpSpPr/>
        <p:nvPr/>
      </p:nvGrpSpPr>
      <p:grpSpPr>
        <a:xfrm>
          <a:off x="0" y="0"/>
          <a:ext cx="0" cy="0"/>
          <a:chOff x="0" y="0"/>
          <a:chExt cx="0" cy="0"/>
        </a:xfrm>
      </p:grpSpPr>
      <p:sp>
        <p:nvSpPr>
          <p:cNvPr id="8" name="Bildplatzhalter 8">
            <a:extLst>
              <a:ext uri="{FF2B5EF4-FFF2-40B4-BE49-F238E27FC236}">
                <a16:creationId xmlns:a16="http://schemas.microsoft.com/office/drawing/2014/main" id="{120B8290-CF85-4E59-AE09-D198709485FC}"/>
              </a:ext>
            </a:extLst>
          </p:cNvPr>
          <p:cNvSpPr>
            <a:spLocks noGrp="1"/>
          </p:cNvSpPr>
          <p:nvPr>
            <p:ph type="pic" sz="quarter" idx="12"/>
          </p:nvPr>
        </p:nvSpPr>
        <p:spPr>
          <a:xfrm>
            <a:off x="615404" y="987574"/>
            <a:ext cx="2516734" cy="2952328"/>
          </a:xfrm>
          <a:prstGeom prst="rect">
            <a:avLst/>
          </a:prstGeom>
          <a:solidFill>
            <a:schemeClr val="bg2">
              <a:alpha val="50000"/>
            </a:schemeClr>
          </a:solidFill>
        </p:spPr>
        <p:txBody>
          <a:bodyPr vert="horz"/>
          <a:lstStyle>
            <a:lvl1pPr>
              <a:defRPr sz="1600">
                <a:latin typeface="Calibri Light" panose="020F0302020204030204" pitchFamily="34" charset="0"/>
                <a:ea typeface="Calibri Light" panose="020F0302020204030204" pitchFamily="34" charset="0"/>
                <a:cs typeface="Calibri Light" panose="020F0302020204030204" pitchFamily="34" charset="0"/>
              </a:defRPr>
            </a:lvl1pPr>
          </a:lstStyle>
          <a:p>
            <a:r>
              <a:rPr lang="en-US" dirty="0"/>
              <a:t>Click icon to add picture</a:t>
            </a:r>
            <a:endParaRPr lang="de-DE" dirty="0"/>
          </a:p>
        </p:txBody>
      </p:sp>
      <p:pic>
        <p:nvPicPr>
          <p:cNvPr id="5" name="Grafik 4">
            <a:extLst>
              <a:ext uri="{FF2B5EF4-FFF2-40B4-BE49-F238E27FC236}">
                <a16:creationId xmlns:a16="http://schemas.microsoft.com/office/drawing/2014/main" id="{97E54D5B-31AA-524C-8903-AE3DE68A94B0}"/>
              </a:ext>
            </a:extLst>
          </p:cNvPr>
          <p:cNvPicPr>
            <a:picLocks noChangeAspect="1"/>
          </p:cNvPicPr>
          <p:nvPr userDrawn="1"/>
        </p:nvPicPr>
        <p:blipFill>
          <a:blip r:embed="rId2"/>
          <a:stretch>
            <a:fillRect/>
          </a:stretch>
        </p:blipFill>
        <p:spPr>
          <a:xfrm>
            <a:off x="611186" y="4325931"/>
            <a:ext cx="1872582" cy="766099"/>
          </a:xfrm>
          <a:prstGeom prst="rect">
            <a:avLst/>
          </a:prstGeom>
        </p:spPr>
      </p:pic>
      <p:sp>
        <p:nvSpPr>
          <p:cNvPr id="7" name="Textplatzhalter 3">
            <a:extLst>
              <a:ext uri="{FF2B5EF4-FFF2-40B4-BE49-F238E27FC236}">
                <a16:creationId xmlns:a16="http://schemas.microsoft.com/office/drawing/2014/main" id="{FCF01B6C-0F7F-554C-90E2-5E4E2F8BA2CE}"/>
              </a:ext>
            </a:extLst>
          </p:cNvPr>
          <p:cNvSpPr>
            <a:spLocks noGrp="1"/>
          </p:cNvSpPr>
          <p:nvPr>
            <p:ph type="body" sz="half" idx="2"/>
          </p:nvPr>
        </p:nvSpPr>
        <p:spPr>
          <a:xfrm>
            <a:off x="4583112" y="4083918"/>
            <a:ext cx="3932237" cy="226318"/>
          </a:xfrm>
          <a:prstGeom prst="rect">
            <a:avLst/>
          </a:prstGeom>
        </p:spPr>
        <p:txBody>
          <a:bodyPr/>
          <a:lstStyle>
            <a:lvl1pPr marL="0" indent="0" algn="r">
              <a:buNone/>
              <a:defRPr sz="1100">
                <a:solidFill>
                  <a:schemeClr val="tx1"/>
                </a:solidFill>
                <a:latin typeface="Lucida Sans Unicode" panose="020B0602030504020204" pitchFamily="34" charset="0"/>
                <a:cs typeface="Lucida Sans Unicode" panose="020B0602030504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10" name="Textplatzhalter 6">
            <a:extLst>
              <a:ext uri="{FF2B5EF4-FFF2-40B4-BE49-F238E27FC236}">
                <a16:creationId xmlns:a16="http://schemas.microsoft.com/office/drawing/2014/main" id="{18AEF59B-652F-BC44-910C-799F00538019}"/>
              </a:ext>
            </a:extLst>
          </p:cNvPr>
          <p:cNvSpPr>
            <a:spLocks noGrp="1"/>
          </p:cNvSpPr>
          <p:nvPr>
            <p:ph type="body" sz="quarter" idx="10"/>
          </p:nvPr>
        </p:nvSpPr>
        <p:spPr>
          <a:xfrm>
            <a:off x="3419872" y="1004046"/>
            <a:ext cx="5108724" cy="2935855"/>
          </a:xfrm>
          <a:prstGeom prst="rect">
            <a:avLst/>
          </a:prstGeom>
        </p:spPr>
        <p:txBody>
          <a:bodyPr lIns="0"/>
          <a:lstStyle>
            <a:lvl1pPr marL="503634" indent="-285750">
              <a:buSzPct val="130000"/>
              <a:buFont typeface="Arial" panose="020B0604020202020204" pitchFamily="34" charset="0"/>
              <a:buChar char="•"/>
              <a:defRPr sz="1600">
                <a:solidFill>
                  <a:schemeClr val="tx1"/>
                </a:solidFill>
                <a:latin typeface="Calibri Light" panose="020F0302020204030204" pitchFamily="34" charset="0"/>
                <a:ea typeface="Calibri Light" panose="020F0302020204030204" pitchFamily="34" charset="0"/>
                <a:cs typeface="Calibri Light" panose="020F0302020204030204" pitchFamily="34" charset="0"/>
              </a:defRPr>
            </a:lvl1pPr>
            <a:lvl2pPr>
              <a:defRPr sz="1400">
                <a:solidFill>
                  <a:schemeClr val="tx1"/>
                </a:solidFill>
                <a:latin typeface="Calibri Light" panose="020F0302020204030204" pitchFamily="34" charset="0"/>
                <a:ea typeface="Calibri Light" panose="020F0302020204030204" pitchFamily="34" charset="0"/>
                <a:cs typeface="Calibri Light" panose="020F0302020204030204" pitchFamily="34" charset="0"/>
              </a:defRPr>
            </a:lvl2pPr>
            <a:lvl3pPr>
              <a:buSzPct val="150000"/>
              <a:defRPr sz="1200">
                <a:solidFill>
                  <a:schemeClr val="tx1"/>
                </a:solidFill>
                <a:latin typeface="Calibri Light" panose="020F0302020204030204" pitchFamily="34" charset="0"/>
                <a:ea typeface="Calibri Light" panose="020F0302020204030204" pitchFamily="34" charset="0"/>
                <a:cs typeface="Calibri Light" panose="020F0302020204030204" pitchFamily="34" charset="0"/>
              </a:defRPr>
            </a:lvl3pPr>
            <a:lvl4pPr>
              <a:defRPr sz="800">
                <a:solidFill>
                  <a:schemeClr val="tx1"/>
                </a:solidFill>
                <a:latin typeface="Calibri Light" panose="020F0302020204030204" pitchFamily="34" charset="0"/>
                <a:ea typeface="Calibri Light" panose="020F0302020204030204" pitchFamily="34" charset="0"/>
                <a:cs typeface="Calibri Light" panose="020F0302020204030204" pitchFamily="34" charset="0"/>
              </a:defRPr>
            </a:lvl4pPr>
            <a:lvl5pPr>
              <a:defRPr>
                <a:solidFill>
                  <a:schemeClr val="tx1"/>
                </a:solidFill>
                <a:latin typeface="Calibri Light" panose="020F0302020204030204" pitchFamily="34" charset="0"/>
                <a:ea typeface="Calibri Light" panose="020F0302020204030204" pitchFamily="34" charset="0"/>
                <a:cs typeface="Calibri Light" panose="020F0302020204030204" pitchFamily="34" charset="0"/>
              </a:defRPr>
            </a:lvl5pPr>
          </a:lstStyle>
          <a:p>
            <a:pPr lvl="0"/>
            <a:r>
              <a:rPr lang="en-GB" noProof="0" dirty="0"/>
              <a:t>Click to edit Master text styles</a:t>
            </a:r>
          </a:p>
          <a:p>
            <a:pPr lvl="1"/>
            <a:r>
              <a:rPr lang="en-GB" noProof="0" dirty="0"/>
              <a:t>Second level</a:t>
            </a:r>
          </a:p>
          <a:p>
            <a:pPr lvl="2"/>
            <a:r>
              <a:rPr lang="en-GB" noProof="0" dirty="0"/>
              <a:t>Third level</a:t>
            </a:r>
          </a:p>
        </p:txBody>
      </p:sp>
      <p:sp>
        <p:nvSpPr>
          <p:cNvPr id="11" name="Titel 4">
            <a:extLst>
              <a:ext uri="{FF2B5EF4-FFF2-40B4-BE49-F238E27FC236}">
                <a16:creationId xmlns:a16="http://schemas.microsoft.com/office/drawing/2014/main" id="{B7B210FD-2C19-7947-974D-21537A758297}"/>
              </a:ext>
            </a:extLst>
          </p:cNvPr>
          <p:cNvSpPr>
            <a:spLocks noGrp="1"/>
          </p:cNvSpPr>
          <p:nvPr>
            <p:ph type="title"/>
          </p:nvPr>
        </p:nvSpPr>
        <p:spPr>
          <a:xfrm>
            <a:off x="628650" y="274639"/>
            <a:ext cx="7886700" cy="491808"/>
          </a:xfrm>
          <a:prstGeom prst="rect">
            <a:avLst/>
          </a:prstGeom>
        </p:spPr>
        <p:txBody>
          <a:bodyPr anchor="b"/>
          <a:lstStyle>
            <a:lvl1pPr>
              <a:lnSpc>
                <a:spcPct val="100000"/>
              </a:lnSpc>
              <a:defRPr sz="2400">
                <a:solidFill>
                  <a:srgbClr val="0069B4"/>
                </a:solidFill>
                <a:latin typeface="Calibri" panose="020F0502020204030204" pitchFamily="34" charset="0"/>
                <a:ea typeface="Calibri" panose="020F0502020204030204" pitchFamily="34" charset="0"/>
                <a:cs typeface="Calibri" panose="020F0502020204030204" pitchFamily="34" charset="0"/>
              </a:defRPr>
            </a:lvl1pPr>
          </a:lstStyle>
          <a:p>
            <a:r>
              <a:rPr lang="en-GB" noProof="0" dirty="0"/>
              <a:t>Click to edit Master title style</a:t>
            </a:r>
          </a:p>
        </p:txBody>
      </p:sp>
      <p:sp>
        <p:nvSpPr>
          <p:cNvPr id="2" name="Footer Placeholder 1">
            <a:extLst>
              <a:ext uri="{FF2B5EF4-FFF2-40B4-BE49-F238E27FC236}">
                <a16:creationId xmlns:a16="http://schemas.microsoft.com/office/drawing/2014/main" id="{9802A265-CB50-8D26-833D-848097FB9B4A}"/>
              </a:ext>
            </a:extLst>
          </p:cNvPr>
          <p:cNvSpPr>
            <a:spLocks noGrp="1"/>
          </p:cNvSpPr>
          <p:nvPr>
            <p:ph type="ftr" sz="quarter" idx="13"/>
          </p:nvPr>
        </p:nvSpPr>
        <p:spPr/>
        <p:txBody>
          <a:bodyPr/>
          <a:lstStyle/>
          <a:p>
            <a:r>
              <a:rPr lang="it-IT"/>
              <a:t>Tutorial @ IE2025 | christian.beyer@ovgu.de 24.06.2025</a:t>
            </a:r>
            <a:endParaRPr lang="en-GB"/>
          </a:p>
        </p:txBody>
      </p:sp>
      <p:sp>
        <p:nvSpPr>
          <p:cNvPr id="3" name="Slide Number Placeholder 2">
            <a:extLst>
              <a:ext uri="{FF2B5EF4-FFF2-40B4-BE49-F238E27FC236}">
                <a16:creationId xmlns:a16="http://schemas.microsoft.com/office/drawing/2014/main" id="{FEDCF2FF-B248-A067-A040-39CFD578264D}"/>
              </a:ext>
            </a:extLst>
          </p:cNvPr>
          <p:cNvSpPr>
            <a:spLocks noGrp="1"/>
          </p:cNvSpPr>
          <p:nvPr>
            <p:ph type="sldNum" sz="quarter" idx="14"/>
          </p:nvPr>
        </p:nvSpPr>
        <p:spPr/>
        <p:txBody>
          <a:bodyPr/>
          <a:lstStyle/>
          <a:p>
            <a:fld id="{8E024F8E-A03E-4AAA-A06E-73FE51DB7709}" type="slidenum">
              <a:rPr lang="en-GB" smtClean="0"/>
              <a:t>‹#›</a:t>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Zweispaltiges Bild">
    <p:spTree>
      <p:nvGrpSpPr>
        <p:cNvPr id="1" name=""/>
        <p:cNvGrpSpPr/>
        <p:nvPr/>
      </p:nvGrpSpPr>
      <p:grpSpPr>
        <a:xfrm>
          <a:off x="0" y="0"/>
          <a:ext cx="0" cy="0"/>
          <a:chOff x="0" y="0"/>
          <a:chExt cx="0" cy="0"/>
        </a:xfrm>
      </p:grpSpPr>
      <p:sp>
        <p:nvSpPr>
          <p:cNvPr id="9" name="Bildplatzhalter 8"/>
          <p:cNvSpPr>
            <a:spLocks noGrp="1"/>
          </p:cNvSpPr>
          <p:nvPr>
            <p:ph type="pic" sz="quarter" idx="12"/>
          </p:nvPr>
        </p:nvSpPr>
        <p:spPr>
          <a:xfrm>
            <a:off x="604837" y="1004046"/>
            <a:ext cx="5191125" cy="2935854"/>
          </a:xfrm>
          <a:prstGeom prst="rect">
            <a:avLst/>
          </a:prstGeom>
          <a:solidFill>
            <a:schemeClr val="bg2">
              <a:alpha val="50000"/>
            </a:schemeClr>
          </a:solidFill>
        </p:spPr>
        <p:txBody>
          <a:bodyPr vert="horz"/>
          <a:lstStyle>
            <a:lvl1pPr>
              <a:defRPr>
                <a:latin typeface="Lucida Sans Unicode"/>
              </a:defRPr>
            </a:lvl1pPr>
          </a:lstStyle>
          <a:p>
            <a:r>
              <a:rPr lang="en-US"/>
              <a:t>Click icon to add picture</a:t>
            </a:r>
            <a:endParaRPr lang="de-DE" dirty="0"/>
          </a:p>
        </p:txBody>
      </p:sp>
      <p:pic>
        <p:nvPicPr>
          <p:cNvPr id="5" name="Grafik 4">
            <a:extLst>
              <a:ext uri="{FF2B5EF4-FFF2-40B4-BE49-F238E27FC236}">
                <a16:creationId xmlns:a16="http://schemas.microsoft.com/office/drawing/2014/main" id="{25AFC46D-E1C8-7247-8C9F-F31A8D58E66E}"/>
              </a:ext>
            </a:extLst>
          </p:cNvPr>
          <p:cNvPicPr>
            <a:picLocks noChangeAspect="1"/>
          </p:cNvPicPr>
          <p:nvPr userDrawn="1"/>
        </p:nvPicPr>
        <p:blipFill>
          <a:blip r:embed="rId2"/>
          <a:stretch>
            <a:fillRect/>
          </a:stretch>
        </p:blipFill>
        <p:spPr>
          <a:xfrm>
            <a:off x="611186" y="4325931"/>
            <a:ext cx="1872582" cy="766099"/>
          </a:xfrm>
          <a:prstGeom prst="rect">
            <a:avLst/>
          </a:prstGeom>
        </p:spPr>
      </p:pic>
      <p:sp>
        <p:nvSpPr>
          <p:cNvPr id="7" name="Textplatzhalter 3">
            <a:extLst>
              <a:ext uri="{FF2B5EF4-FFF2-40B4-BE49-F238E27FC236}">
                <a16:creationId xmlns:a16="http://schemas.microsoft.com/office/drawing/2014/main" id="{957DCEC8-A068-1149-96C3-34DF5B753ABE}"/>
              </a:ext>
            </a:extLst>
          </p:cNvPr>
          <p:cNvSpPr>
            <a:spLocks noGrp="1"/>
          </p:cNvSpPr>
          <p:nvPr>
            <p:ph type="body" sz="half" idx="2"/>
          </p:nvPr>
        </p:nvSpPr>
        <p:spPr>
          <a:xfrm>
            <a:off x="4583112" y="4083918"/>
            <a:ext cx="3932237" cy="226318"/>
          </a:xfrm>
          <a:prstGeom prst="rect">
            <a:avLst/>
          </a:prstGeom>
        </p:spPr>
        <p:txBody>
          <a:bodyPr/>
          <a:lstStyle>
            <a:lvl1pPr marL="0" indent="0" algn="r">
              <a:buNone/>
              <a:defRPr sz="1100">
                <a:solidFill>
                  <a:schemeClr val="tx1"/>
                </a:solidFill>
                <a:latin typeface="Lucida Sans Unicode" panose="020B0602030504020204" pitchFamily="34" charset="0"/>
                <a:cs typeface="Lucida Sans Unicode" panose="020B0602030504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1" name="Textplatzhalter 6">
            <a:extLst>
              <a:ext uri="{FF2B5EF4-FFF2-40B4-BE49-F238E27FC236}">
                <a16:creationId xmlns:a16="http://schemas.microsoft.com/office/drawing/2014/main" id="{A61D2680-428A-E54E-B2BA-68A8090DE92F}"/>
              </a:ext>
            </a:extLst>
          </p:cNvPr>
          <p:cNvSpPr>
            <a:spLocks noGrp="1"/>
          </p:cNvSpPr>
          <p:nvPr>
            <p:ph type="body" sz="quarter" idx="10"/>
          </p:nvPr>
        </p:nvSpPr>
        <p:spPr>
          <a:xfrm>
            <a:off x="6012160" y="1004046"/>
            <a:ext cx="2516436" cy="2935855"/>
          </a:xfrm>
          <a:prstGeom prst="rect">
            <a:avLst/>
          </a:prstGeom>
        </p:spPr>
        <p:txBody>
          <a:bodyPr lIns="0"/>
          <a:lstStyle>
            <a:lvl1pPr marL="503634" indent="-285750">
              <a:buSzPct val="130000"/>
              <a:buFont typeface="Arial" panose="020B0604020202020204" pitchFamily="34" charset="0"/>
              <a:buChar char="•"/>
              <a:defRPr sz="1600">
                <a:solidFill>
                  <a:schemeClr val="tx1"/>
                </a:solidFill>
              </a:defRPr>
            </a:lvl1pPr>
            <a:lvl3pPr>
              <a:buSzPct val="150000"/>
              <a:defRPr/>
            </a:lvl3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dirty="0"/>
          </a:p>
        </p:txBody>
      </p:sp>
      <p:sp>
        <p:nvSpPr>
          <p:cNvPr id="12" name="Titel 4">
            <a:extLst>
              <a:ext uri="{FF2B5EF4-FFF2-40B4-BE49-F238E27FC236}">
                <a16:creationId xmlns:a16="http://schemas.microsoft.com/office/drawing/2014/main" id="{FE453C78-7C9C-CF40-B170-7C9B134E94BF}"/>
              </a:ext>
            </a:extLst>
          </p:cNvPr>
          <p:cNvSpPr>
            <a:spLocks noGrp="1"/>
          </p:cNvSpPr>
          <p:nvPr>
            <p:ph type="title"/>
          </p:nvPr>
        </p:nvSpPr>
        <p:spPr>
          <a:xfrm>
            <a:off x="628650" y="274639"/>
            <a:ext cx="7886700" cy="491808"/>
          </a:xfrm>
          <a:prstGeom prst="rect">
            <a:avLst/>
          </a:prstGeom>
        </p:spPr>
        <p:txBody>
          <a:bodyPr anchor="b"/>
          <a:lstStyle>
            <a:lvl1pPr>
              <a:lnSpc>
                <a:spcPct val="100000"/>
              </a:lnSpc>
              <a:defRPr sz="2400">
                <a:solidFill>
                  <a:srgbClr val="0069B4"/>
                </a:solidFill>
              </a:defRPr>
            </a:lvl1pPr>
          </a:lstStyle>
          <a:p>
            <a:r>
              <a:rPr lang="en-US"/>
              <a:t>Click to edit Master title style</a:t>
            </a:r>
            <a:endParaRPr lang="de-DE"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9" name="Gerade Verbindung 28"/>
          <p:cNvCxnSpPr/>
          <p:nvPr/>
        </p:nvCxnSpPr>
        <p:spPr bwMode="auto">
          <a:xfrm>
            <a:off x="-990600" y="3258741"/>
            <a:ext cx="11220450" cy="1191"/>
          </a:xfrm>
          <a:prstGeom prst="line">
            <a:avLst/>
          </a:prstGeom>
          <a:ln>
            <a:solidFill>
              <a:schemeClr val="accent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 name="Gerade Verbindung 25"/>
          <p:cNvCxnSpPr/>
          <p:nvPr/>
        </p:nvCxnSpPr>
        <p:spPr bwMode="auto">
          <a:xfrm>
            <a:off x="-990600" y="1201341"/>
            <a:ext cx="11220450" cy="1191"/>
          </a:xfrm>
          <a:prstGeom prst="line">
            <a:avLst/>
          </a:prstGeom>
          <a:ln>
            <a:solidFill>
              <a:schemeClr val="accent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8" name="Gerade Verbindung 27"/>
          <p:cNvCxnSpPr/>
          <p:nvPr/>
        </p:nvCxnSpPr>
        <p:spPr bwMode="auto">
          <a:xfrm>
            <a:off x="-900608" y="3363838"/>
            <a:ext cx="11220450" cy="1191"/>
          </a:xfrm>
          <a:prstGeom prst="line">
            <a:avLst/>
          </a:prstGeom>
          <a:ln>
            <a:solidFill>
              <a:schemeClr val="accent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2" name="Gerade Verbindung 41"/>
          <p:cNvCxnSpPr/>
          <p:nvPr/>
        </p:nvCxnSpPr>
        <p:spPr bwMode="auto">
          <a:xfrm>
            <a:off x="-990600" y="3599259"/>
            <a:ext cx="11220450" cy="1191"/>
          </a:xfrm>
          <a:prstGeom prst="line">
            <a:avLst/>
          </a:prstGeom>
          <a:ln>
            <a:solidFill>
              <a:schemeClr val="accent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Gerade Verbindung 14"/>
          <p:cNvCxnSpPr/>
          <p:nvPr/>
        </p:nvCxnSpPr>
        <p:spPr bwMode="auto">
          <a:xfrm>
            <a:off x="-990600" y="1884759"/>
            <a:ext cx="11220450" cy="1191"/>
          </a:xfrm>
          <a:prstGeom prst="line">
            <a:avLst/>
          </a:prstGeom>
          <a:ln>
            <a:solidFill>
              <a:schemeClr val="accent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0" name="Gerade Verbindung 29"/>
          <p:cNvCxnSpPr/>
          <p:nvPr/>
        </p:nvCxnSpPr>
        <p:spPr bwMode="auto">
          <a:xfrm>
            <a:off x="-1404664" y="470132"/>
            <a:ext cx="11220450" cy="1191"/>
          </a:xfrm>
          <a:prstGeom prst="line">
            <a:avLst/>
          </a:prstGeom>
          <a:ln>
            <a:solidFill>
              <a:schemeClr val="accent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 name="Gerade Verbindung 25">
            <a:extLst>
              <a:ext uri="{FF2B5EF4-FFF2-40B4-BE49-F238E27FC236}">
                <a16:creationId xmlns:a16="http://schemas.microsoft.com/office/drawing/2014/main" id="{11651679-CC99-4664-A597-ACB41165A7DD}"/>
              </a:ext>
            </a:extLst>
          </p:cNvPr>
          <p:cNvCxnSpPr/>
          <p:nvPr userDrawn="1"/>
        </p:nvCxnSpPr>
        <p:spPr bwMode="auto">
          <a:xfrm>
            <a:off x="3635896" y="1364278"/>
            <a:ext cx="11220450" cy="1191"/>
          </a:xfrm>
          <a:prstGeom prst="line">
            <a:avLst/>
          </a:prstGeom>
          <a:ln>
            <a:solidFill>
              <a:schemeClr val="accent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 name="Gerade Verbindung 27">
            <a:extLst>
              <a:ext uri="{FF2B5EF4-FFF2-40B4-BE49-F238E27FC236}">
                <a16:creationId xmlns:a16="http://schemas.microsoft.com/office/drawing/2014/main" id="{E9775215-4E3B-4000-AC84-9B6070847206}"/>
              </a:ext>
            </a:extLst>
          </p:cNvPr>
          <p:cNvCxnSpPr/>
          <p:nvPr userDrawn="1"/>
        </p:nvCxnSpPr>
        <p:spPr bwMode="auto">
          <a:xfrm>
            <a:off x="3725888" y="3526775"/>
            <a:ext cx="11220450" cy="1191"/>
          </a:xfrm>
          <a:prstGeom prst="line">
            <a:avLst/>
          </a:prstGeom>
          <a:ln>
            <a:solidFill>
              <a:schemeClr val="accent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 name="Title Placeholder 1">
            <a:extLst>
              <a:ext uri="{FF2B5EF4-FFF2-40B4-BE49-F238E27FC236}">
                <a16:creationId xmlns:a16="http://schemas.microsoft.com/office/drawing/2014/main" id="{63843EB8-202F-112D-502B-752B1F155B80}"/>
              </a:ext>
            </a:extLst>
          </p:cNvPr>
          <p:cNvSpPr>
            <a:spLocks noGrp="1"/>
          </p:cNvSpPr>
          <p:nvPr>
            <p:ph type="title"/>
          </p:nvPr>
        </p:nvSpPr>
        <p:spPr>
          <a:xfrm>
            <a:off x="628650" y="274638"/>
            <a:ext cx="7886700" cy="993775"/>
          </a:xfrm>
          <a:prstGeom prst="rect">
            <a:avLst/>
          </a:prstGeom>
        </p:spPr>
        <p:txBody>
          <a:bodyPr vert="horz" lIns="91440" tIns="45720" rIns="91440" bIns="45720" rtlCol="0" anchor="ctr">
            <a:normAutofit/>
          </a:bodyPr>
          <a:lstStyle/>
          <a:p>
            <a:r>
              <a:rPr lang="en-US" dirty="0"/>
              <a:t>Click to edit Master title style</a:t>
            </a:r>
            <a:endParaRPr lang="en-GB" dirty="0"/>
          </a:p>
        </p:txBody>
      </p:sp>
      <p:sp>
        <p:nvSpPr>
          <p:cNvPr id="3" name="Footer Placeholder 2">
            <a:extLst>
              <a:ext uri="{FF2B5EF4-FFF2-40B4-BE49-F238E27FC236}">
                <a16:creationId xmlns:a16="http://schemas.microsoft.com/office/drawing/2014/main" id="{DCDA6A46-8A4B-9006-8B60-F707199D34E1}"/>
              </a:ext>
            </a:extLst>
          </p:cNvPr>
          <p:cNvSpPr>
            <a:spLocks noGrp="1"/>
          </p:cNvSpPr>
          <p:nvPr>
            <p:ph type="ftr" sz="quarter" idx="3"/>
          </p:nvPr>
        </p:nvSpPr>
        <p:spPr>
          <a:xfrm>
            <a:off x="3028950" y="4767263"/>
            <a:ext cx="3086100" cy="274637"/>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it-IT"/>
              <a:t>Tutorial @ IE2025 | christian.beyer@ovgu.de 24.06.2025</a:t>
            </a:r>
            <a:endParaRPr lang="en-GB"/>
          </a:p>
        </p:txBody>
      </p:sp>
      <p:sp>
        <p:nvSpPr>
          <p:cNvPr id="4" name="Slide Number Placeholder 3">
            <a:extLst>
              <a:ext uri="{FF2B5EF4-FFF2-40B4-BE49-F238E27FC236}">
                <a16:creationId xmlns:a16="http://schemas.microsoft.com/office/drawing/2014/main" id="{34DD8477-A788-E730-4D7E-271E828D9110}"/>
              </a:ext>
            </a:extLst>
          </p:cNvPr>
          <p:cNvSpPr>
            <a:spLocks noGrp="1"/>
          </p:cNvSpPr>
          <p:nvPr>
            <p:ph type="sldNum" sz="quarter" idx="4"/>
          </p:nvPr>
        </p:nvSpPr>
        <p:spPr>
          <a:xfrm>
            <a:off x="6457950" y="4767263"/>
            <a:ext cx="2057400"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8E024F8E-A03E-4AAA-A06E-73FE51DB7709}" type="slidenum">
              <a:rPr lang="en-GB" smtClean="0"/>
              <a:t>‹#›</a:t>
            </a:fld>
            <a:endParaRPr lang="en-GB"/>
          </a:p>
        </p:txBody>
      </p:sp>
    </p:spTree>
  </p:cSld>
  <p:clrMap bg1="lt1" tx1="dk1" bg2="lt2" tx2="dk2" accent1="accent1" accent2="accent2" accent3="accent3" accent4="accent4" accent5="accent5" accent6="accent6" hlink="hlink" folHlink="folHlink"/>
  <p:sldLayoutIdLst>
    <p:sldLayoutId id="2147483659" r:id="rId1"/>
    <p:sldLayoutId id="2147483668" r:id="rId2"/>
    <p:sldLayoutId id="2147483667" r:id="rId3"/>
    <p:sldLayoutId id="2147483672" r:id="rId4"/>
    <p:sldLayoutId id="2147483670" r:id="rId5"/>
    <p:sldLayoutId id="2147483666" r:id="rId6"/>
    <p:sldLayoutId id="2147483671" r:id="rId7"/>
  </p:sldLayoutIdLst>
  <p:hf hdr="0" dt="0"/>
  <p:txStyles>
    <p:titleStyle>
      <a:lvl1pPr algn="l" defTabSz="628650" rtl="0" eaLnBrk="1" fontAlgn="base" hangingPunct="1">
        <a:lnSpc>
          <a:spcPct val="120000"/>
        </a:lnSpc>
        <a:spcBef>
          <a:spcPct val="0"/>
        </a:spcBef>
        <a:spcAft>
          <a:spcPct val="0"/>
        </a:spcAft>
        <a:defRPr sz="975">
          <a:solidFill>
            <a:schemeClr val="tx1"/>
          </a:solidFill>
          <a:latin typeface="+mj-lt"/>
          <a:ea typeface="+mj-ea"/>
          <a:cs typeface="+mj-cs"/>
          <a:sym typeface="Lucida Grande" charset="0"/>
        </a:defRPr>
      </a:lvl1pPr>
      <a:lvl2pPr algn="l" defTabSz="628650" rtl="0" eaLnBrk="1" fontAlgn="base" hangingPunct="1">
        <a:lnSpc>
          <a:spcPct val="120000"/>
        </a:lnSpc>
        <a:spcBef>
          <a:spcPct val="0"/>
        </a:spcBef>
        <a:spcAft>
          <a:spcPct val="0"/>
        </a:spcAft>
        <a:defRPr sz="975">
          <a:solidFill>
            <a:schemeClr val="tx1"/>
          </a:solidFill>
          <a:latin typeface="Lucida Grande" pitchFamily="-111" charset="0"/>
          <a:ea typeface="ヒラギノ角ゴ Pro W3" pitchFamily="-111" charset="-128"/>
          <a:cs typeface="ヒラギノ角ゴ Pro W3" pitchFamily="-111" charset="-128"/>
          <a:sym typeface="Lucida Grande" charset="0"/>
        </a:defRPr>
      </a:lvl2pPr>
      <a:lvl3pPr algn="l" defTabSz="628650" rtl="0" eaLnBrk="1" fontAlgn="base" hangingPunct="1">
        <a:lnSpc>
          <a:spcPct val="120000"/>
        </a:lnSpc>
        <a:spcBef>
          <a:spcPct val="0"/>
        </a:spcBef>
        <a:spcAft>
          <a:spcPct val="0"/>
        </a:spcAft>
        <a:defRPr sz="975">
          <a:solidFill>
            <a:schemeClr val="tx1"/>
          </a:solidFill>
          <a:latin typeface="Lucida Grande" pitchFamily="-111" charset="0"/>
          <a:ea typeface="ヒラギノ角ゴ Pro W3" pitchFamily="-111" charset="-128"/>
          <a:cs typeface="ヒラギノ角ゴ Pro W3" pitchFamily="-111" charset="-128"/>
          <a:sym typeface="Lucida Grande" charset="0"/>
        </a:defRPr>
      </a:lvl3pPr>
      <a:lvl4pPr algn="l" defTabSz="628650" rtl="0" eaLnBrk="1" fontAlgn="base" hangingPunct="1">
        <a:lnSpc>
          <a:spcPct val="120000"/>
        </a:lnSpc>
        <a:spcBef>
          <a:spcPct val="0"/>
        </a:spcBef>
        <a:spcAft>
          <a:spcPct val="0"/>
        </a:spcAft>
        <a:defRPr sz="975">
          <a:solidFill>
            <a:schemeClr val="tx1"/>
          </a:solidFill>
          <a:latin typeface="Lucida Grande" pitchFamily="-111" charset="0"/>
          <a:ea typeface="ヒラギノ角ゴ Pro W3" pitchFamily="-111" charset="-128"/>
          <a:cs typeface="ヒラギノ角ゴ Pro W3" pitchFamily="-111" charset="-128"/>
          <a:sym typeface="Lucida Grande" charset="0"/>
        </a:defRPr>
      </a:lvl4pPr>
      <a:lvl5pPr algn="l" defTabSz="628650" rtl="0" eaLnBrk="1" fontAlgn="base" hangingPunct="1">
        <a:lnSpc>
          <a:spcPct val="120000"/>
        </a:lnSpc>
        <a:spcBef>
          <a:spcPct val="0"/>
        </a:spcBef>
        <a:spcAft>
          <a:spcPct val="0"/>
        </a:spcAft>
        <a:defRPr sz="975">
          <a:solidFill>
            <a:schemeClr val="tx1"/>
          </a:solidFill>
          <a:latin typeface="Lucida Grande" pitchFamily="-111" charset="0"/>
          <a:ea typeface="ヒラギノ角ゴ Pro W3" pitchFamily="-111" charset="-128"/>
          <a:cs typeface="ヒラギノ角ゴ Pro W3" pitchFamily="-111" charset="-128"/>
          <a:sym typeface="Lucida Grande" charset="0"/>
        </a:defRPr>
      </a:lvl5pPr>
      <a:lvl6pPr marL="342900" algn="l" defTabSz="628650" rtl="0" eaLnBrk="1" fontAlgn="base" hangingPunct="1">
        <a:lnSpc>
          <a:spcPct val="120000"/>
        </a:lnSpc>
        <a:spcBef>
          <a:spcPct val="0"/>
        </a:spcBef>
        <a:spcAft>
          <a:spcPct val="0"/>
        </a:spcAft>
        <a:defRPr sz="975">
          <a:solidFill>
            <a:schemeClr val="tx1"/>
          </a:solidFill>
          <a:latin typeface="Lucida Grande" pitchFamily="-111" charset="0"/>
          <a:ea typeface="ヒラギノ角ゴ Pro W3" pitchFamily="-111" charset="-128"/>
          <a:cs typeface="ヒラギノ角ゴ Pro W3" pitchFamily="-111" charset="-128"/>
          <a:sym typeface="Lucida Grande" pitchFamily="-111" charset="0"/>
        </a:defRPr>
      </a:lvl6pPr>
      <a:lvl7pPr marL="685800" algn="l" defTabSz="628650" rtl="0" eaLnBrk="1" fontAlgn="base" hangingPunct="1">
        <a:lnSpc>
          <a:spcPct val="120000"/>
        </a:lnSpc>
        <a:spcBef>
          <a:spcPct val="0"/>
        </a:spcBef>
        <a:spcAft>
          <a:spcPct val="0"/>
        </a:spcAft>
        <a:defRPr sz="975">
          <a:solidFill>
            <a:schemeClr val="tx1"/>
          </a:solidFill>
          <a:latin typeface="Lucida Grande" pitchFamily="-111" charset="0"/>
          <a:ea typeface="ヒラギノ角ゴ Pro W3" pitchFamily="-111" charset="-128"/>
          <a:cs typeface="ヒラギノ角ゴ Pro W3" pitchFamily="-111" charset="-128"/>
          <a:sym typeface="Lucida Grande" pitchFamily="-111" charset="0"/>
        </a:defRPr>
      </a:lvl7pPr>
      <a:lvl8pPr marL="1028700" algn="l" defTabSz="628650" rtl="0" eaLnBrk="1" fontAlgn="base" hangingPunct="1">
        <a:lnSpc>
          <a:spcPct val="120000"/>
        </a:lnSpc>
        <a:spcBef>
          <a:spcPct val="0"/>
        </a:spcBef>
        <a:spcAft>
          <a:spcPct val="0"/>
        </a:spcAft>
        <a:defRPr sz="975">
          <a:solidFill>
            <a:schemeClr val="tx1"/>
          </a:solidFill>
          <a:latin typeface="Lucida Grande" pitchFamily="-111" charset="0"/>
          <a:ea typeface="ヒラギノ角ゴ Pro W3" pitchFamily="-111" charset="-128"/>
          <a:cs typeface="ヒラギノ角ゴ Pro W3" pitchFamily="-111" charset="-128"/>
          <a:sym typeface="Lucida Grande" pitchFamily="-111" charset="0"/>
        </a:defRPr>
      </a:lvl8pPr>
      <a:lvl9pPr marL="1371600" algn="l" defTabSz="628650" rtl="0" eaLnBrk="1" fontAlgn="base" hangingPunct="1">
        <a:lnSpc>
          <a:spcPct val="120000"/>
        </a:lnSpc>
        <a:spcBef>
          <a:spcPct val="0"/>
        </a:spcBef>
        <a:spcAft>
          <a:spcPct val="0"/>
        </a:spcAft>
        <a:defRPr sz="975">
          <a:solidFill>
            <a:schemeClr val="tx1"/>
          </a:solidFill>
          <a:latin typeface="Lucida Grande" pitchFamily="-111" charset="0"/>
          <a:ea typeface="ヒラギノ角ゴ Pro W3" pitchFamily="-111" charset="-128"/>
          <a:cs typeface="ヒラギノ角ゴ Pro W3" pitchFamily="-111" charset="-128"/>
          <a:sym typeface="Lucida Grande" pitchFamily="-111" charset="0"/>
        </a:defRPr>
      </a:lvl9pPr>
    </p:titleStyle>
    <p:bodyStyle>
      <a:lvl1pPr marL="557213" indent="-339329" algn="l" defTabSz="628650" rtl="0" eaLnBrk="1" fontAlgn="base" hangingPunct="1">
        <a:spcBef>
          <a:spcPct val="0"/>
        </a:spcBef>
        <a:spcAft>
          <a:spcPct val="0"/>
        </a:spcAft>
        <a:buSzPct val="171000"/>
        <a:buFont typeface="Lucida Grande" charset="0"/>
        <a:buChar char="•"/>
        <a:defRPr sz="975">
          <a:solidFill>
            <a:schemeClr val="bg2"/>
          </a:solidFill>
          <a:latin typeface="+mn-lt"/>
          <a:ea typeface="+mn-ea"/>
          <a:cs typeface="+mn-cs"/>
          <a:sym typeface="Lucida Grande" charset="0"/>
        </a:defRPr>
      </a:lvl1pPr>
      <a:lvl2pPr marL="863204" indent="-339329" algn="l" defTabSz="628650" rtl="0" eaLnBrk="1" fontAlgn="base" hangingPunct="1">
        <a:spcBef>
          <a:spcPct val="0"/>
        </a:spcBef>
        <a:spcAft>
          <a:spcPct val="0"/>
        </a:spcAft>
        <a:buSzPct val="171000"/>
        <a:buFont typeface="Lucida Grande" charset="0"/>
        <a:buChar char="•"/>
        <a:defRPr sz="975">
          <a:solidFill>
            <a:schemeClr val="bg1"/>
          </a:solidFill>
          <a:latin typeface="+mn-lt"/>
          <a:ea typeface="+mn-ea"/>
          <a:cs typeface="+mn-cs"/>
          <a:sym typeface="Lucida Grande" charset="0"/>
        </a:defRPr>
      </a:lvl2pPr>
      <a:lvl3pPr marL="1169194" indent="-339329" algn="l" defTabSz="628650" rtl="0" eaLnBrk="1" fontAlgn="base" hangingPunct="1">
        <a:spcBef>
          <a:spcPct val="0"/>
        </a:spcBef>
        <a:spcAft>
          <a:spcPct val="0"/>
        </a:spcAft>
        <a:buSzPct val="171000"/>
        <a:buFont typeface="Lucida Grande" charset="0"/>
        <a:buChar char="•"/>
        <a:defRPr sz="975">
          <a:solidFill>
            <a:schemeClr val="bg1"/>
          </a:solidFill>
          <a:latin typeface="+mn-lt"/>
          <a:ea typeface="+mn-ea"/>
          <a:cs typeface="+mn-cs"/>
          <a:sym typeface="Lucida Grande" charset="0"/>
        </a:defRPr>
      </a:lvl3pPr>
      <a:lvl4pPr marL="1473994" indent="-339329" algn="l" defTabSz="628650" rtl="0" eaLnBrk="1" fontAlgn="base" hangingPunct="1">
        <a:spcBef>
          <a:spcPct val="0"/>
        </a:spcBef>
        <a:spcAft>
          <a:spcPct val="0"/>
        </a:spcAft>
        <a:buSzPct val="171000"/>
        <a:buFont typeface="Lucida Grande" charset="0"/>
        <a:buChar char="•"/>
        <a:defRPr sz="975">
          <a:solidFill>
            <a:schemeClr val="bg1"/>
          </a:solidFill>
          <a:latin typeface="+mn-lt"/>
          <a:ea typeface="+mn-ea"/>
          <a:cs typeface="+mn-cs"/>
          <a:sym typeface="Lucida Grande" charset="0"/>
        </a:defRPr>
      </a:lvl4pPr>
      <a:lvl5pPr marL="1779985" indent="-339329" algn="l" defTabSz="628650" rtl="0" eaLnBrk="1" fontAlgn="base" hangingPunct="1">
        <a:spcBef>
          <a:spcPct val="0"/>
        </a:spcBef>
        <a:spcAft>
          <a:spcPct val="0"/>
        </a:spcAft>
        <a:buSzPct val="171000"/>
        <a:buFont typeface="Lucida Grande" charset="0"/>
        <a:buChar char="•"/>
        <a:defRPr sz="975">
          <a:solidFill>
            <a:schemeClr val="bg1"/>
          </a:solidFill>
          <a:latin typeface="+mn-lt"/>
          <a:ea typeface="+mn-ea"/>
          <a:cs typeface="+mn-cs"/>
          <a:sym typeface="Lucida Grande" charset="0"/>
        </a:defRPr>
      </a:lvl5pPr>
      <a:lvl6pPr marL="2122885" indent="-339329" algn="l" defTabSz="628650" rtl="0" eaLnBrk="1" fontAlgn="base" hangingPunct="1">
        <a:spcBef>
          <a:spcPct val="0"/>
        </a:spcBef>
        <a:spcAft>
          <a:spcPct val="0"/>
        </a:spcAft>
        <a:buSzPct val="171000"/>
        <a:buFont typeface="Lucida Grande" pitchFamily="-111" charset="0"/>
        <a:buChar char="•"/>
        <a:defRPr sz="975">
          <a:solidFill>
            <a:schemeClr val="bg1"/>
          </a:solidFill>
          <a:latin typeface="+mn-lt"/>
          <a:ea typeface="+mn-ea"/>
          <a:cs typeface="+mn-cs"/>
          <a:sym typeface="Lucida Grande" pitchFamily="-111" charset="0"/>
        </a:defRPr>
      </a:lvl6pPr>
      <a:lvl7pPr marL="2465785" indent="-339329" algn="l" defTabSz="628650" rtl="0" eaLnBrk="1" fontAlgn="base" hangingPunct="1">
        <a:spcBef>
          <a:spcPct val="0"/>
        </a:spcBef>
        <a:spcAft>
          <a:spcPct val="0"/>
        </a:spcAft>
        <a:buSzPct val="171000"/>
        <a:buFont typeface="Lucida Grande" pitchFamily="-111" charset="0"/>
        <a:buChar char="•"/>
        <a:defRPr sz="975">
          <a:solidFill>
            <a:schemeClr val="bg1"/>
          </a:solidFill>
          <a:latin typeface="+mn-lt"/>
          <a:ea typeface="+mn-ea"/>
          <a:cs typeface="+mn-cs"/>
          <a:sym typeface="Lucida Grande" pitchFamily="-111" charset="0"/>
        </a:defRPr>
      </a:lvl7pPr>
      <a:lvl8pPr marL="2808685" indent="-339329" algn="l" defTabSz="628650" rtl="0" eaLnBrk="1" fontAlgn="base" hangingPunct="1">
        <a:spcBef>
          <a:spcPct val="0"/>
        </a:spcBef>
        <a:spcAft>
          <a:spcPct val="0"/>
        </a:spcAft>
        <a:buSzPct val="171000"/>
        <a:buFont typeface="Lucida Grande" pitchFamily="-111" charset="0"/>
        <a:buChar char="•"/>
        <a:defRPr sz="975">
          <a:solidFill>
            <a:schemeClr val="bg1"/>
          </a:solidFill>
          <a:latin typeface="+mn-lt"/>
          <a:ea typeface="+mn-ea"/>
          <a:cs typeface="+mn-cs"/>
          <a:sym typeface="Lucida Grande" pitchFamily="-111" charset="0"/>
        </a:defRPr>
      </a:lvl8pPr>
      <a:lvl9pPr marL="3151585" indent="-339329" algn="l" defTabSz="628650" rtl="0" eaLnBrk="1" fontAlgn="base" hangingPunct="1">
        <a:spcBef>
          <a:spcPct val="0"/>
        </a:spcBef>
        <a:spcAft>
          <a:spcPct val="0"/>
        </a:spcAft>
        <a:buSzPct val="171000"/>
        <a:buFont typeface="Lucida Grande" pitchFamily="-111" charset="0"/>
        <a:buChar char="•"/>
        <a:defRPr sz="975">
          <a:solidFill>
            <a:schemeClr val="bg1"/>
          </a:solidFill>
          <a:latin typeface="+mn-lt"/>
          <a:ea typeface="+mn-ea"/>
          <a:cs typeface="+mn-cs"/>
          <a:sym typeface="Lucida Grande" pitchFamily="-111" charset="0"/>
        </a:defRPr>
      </a:lvl9pPr>
    </p:bodyStyle>
    <p:otherStyle>
      <a:defPPr>
        <a:defRPr lang="de-DE"/>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5" userDrawn="1">
          <p15:clr>
            <a:srgbClr val="F26B43"/>
          </p15:clr>
        </p15:guide>
        <p15:guide id="2" orient="horz" pos="2754" userDrawn="1">
          <p15:clr>
            <a:srgbClr val="F26B43"/>
          </p15:clr>
        </p15:guide>
        <p15:guide id="3" pos="5375" userDrawn="1">
          <p15:clr>
            <a:srgbClr val="F26B43"/>
          </p15:clr>
        </p15:guide>
        <p15:guide id="4" pos="3651" userDrawn="1">
          <p15:clr>
            <a:srgbClr val="F26B43"/>
          </p15:clr>
        </p15:guide>
        <p15:guide id="5" pos="2109" userDrawn="1">
          <p15:clr>
            <a:srgbClr val="F26B43"/>
          </p15:clr>
        </p15:guide>
        <p15:guide id="6" pos="1973" userDrawn="1">
          <p15:clr>
            <a:srgbClr val="F26B43"/>
          </p15:clr>
        </p15:guide>
        <p15:guide id="7" pos="3787" userDrawn="1">
          <p15:clr>
            <a:srgbClr val="F26B43"/>
          </p15:clr>
        </p15:guide>
        <p15:guide id="8" orient="horz" pos="214" userDrawn="1">
          <p15:clr>
            <a:srgbClr val="F26B43"/>
          </p15:clr>
        </p15:guide>
        <p15:guide id="9" orient="horz" pos="2618"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4.xml"/><Relationship Id="rId5" Type="http://schemas.openxmlformats.org/officeDocument/2006/relationships/image" Target="../media/image17.png"/><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30.png"/></Relationships>
</file>

<file path=ppt/slides/_rels/slide3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8.xml"/><Relationship Id="rId1" Type="http://schemas.openxmlformats.org/officeDocument/2006/relationships/slideLayout" Target="../slideLayouts/slideLayout3.xml"/><Relationship Id="rId5" Type="http://schemas.openxmlformats.org/officeDocument/2006/relationships/image" Target="../media/image43.png"/><Relationship Id="rId4" Type="http://schemas.openxmlformats.org/officeDocument/2006/relationships/image" Target="../media/image42.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D7CAB1B-43A4-774C-BF1F-EE949BB81695}"/>
              </a:ext>
            </a:extLst>
          </p:cNvPr>
          <p:cNvSpPr>
            <a:spLocks noGrp="1"/>
          </p:cNvSpPr>
          <p:nvPr>
            <p:ph type="title"/>
          </p:nvPr>
        </p:nvSpPr>
        <p:spPr>
          <a:xfrm>
            <a:off x="611560" y="1779662"/>
            <a:ext cx="5760640" cy="1241100"/>
          </a:xfrm>
        </p:spPr>
        <p:txBody>
          <a:bodyPr>
            <a:normAutofit/>
          </a:bodyPr>
          <a:lstStyle/>
          <a:p>
            <a:r>
              <a:rPr lang="en-US" i="0" dirty="0">
                <a:effectLst/>
              </a:rPr>
              <a:t>Active Feature Acquisition on Data Streams</a:t>
            </a:r>
            <a:br>
              <a:rPr lang="en-US" i="0" dirty="0">
                <a:effectLst/>
              </a:rPr>
            </a:br>
            <a:r>
              <a:rPr lang="en-US" i="0" dirty="0">
                <a:effectLst/>
              </a:rPr>
              <a:t>Tutorial @ IE2025</a:t>
            </a:r>
            <a:br>
              <a:rPr lang="en-US" dirty="0"/>
            </a:br>
            <a:endParaRPr lang="en-GB" dirty="0"/>
          </a:p>
        </p:txBody>
      </p:sp>
      <p:sp>
        <p:nvSpPr>
          <p:cNvPr id="5" name="TextBox 4">
            <a:extLst>
              <a:ext uri="{FF2B5EF4-FFF2-40B4-BE49-F238E27FC236}">
                <a16:creationId xmlns:a16="http://schemas.microsoft.com/office/drawing/2014/main" id="{27CE1DA5-2F31-11A3-18DC-223854B8D635}"/>
              </a:ext>
            </a:extLst>
          </p:cNvPr>
          <p:cNvSpPr txBox="1"/>
          <p:nvPr/>
        </p:nvSpPr>
        <p:spPr>
          <a:xfrm>
            <a:off x="755576" y="4169456"/>
            <a:ext cx="7704856" cy="523220"/>
          </a:xfrm>
          <a:prstGeom prst="rect">
            <a:avLst/>
          </a:prstGeom>
          <a:noFill/>
        </p:spPr>
        <p:txBody>
          <a:bodyPr wrap="square" rtlCol="0">
            <a:spAutoFit/>
          </a:bodyPr>
          <a:lstStyle/>
          <a:p>
            <a:pPr algn="r"/>
            <a:r>
              <a:rPr lang="en-US" sz="140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Dr.-Ing. Christian Beyer | 24.06.2025</a:t>
            </a:r>
          </a:p>
          <a:p>
            <a:pPr algn="r"/>
            <a:r>
              <a:rPr lang="en-US" sz="140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christian.beyer@ovgu.de</a:t>
            </a:r>
          </a:p>
        </p:txBody>
      </p:sp>
    </p:spTree>
    <p:extLst>
      <p:ext uri="{BB962C8B-B14F-4D97-AF65-F5344CB8AC3E}">
        <p14:creationId xmlns:p14="http://schemas.microsoft.com/office/powerpoint/2010/main" val="30011296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79FA09E-5D6A-74DE-C582-B4D74BA54348}"/>
              </a:ext>
            </a:extLst>
          </p:cNvPr>
          <p:cNvSpPr>
            <a:spLocks noGrp="1"/>
          </p:cNvSpPr>
          <p:nvPr>
            <p:ph type="title"/>
          </p:nvPr>
        </p:nvSpPr>
        <p:spPr/>
        <p:txBody>
          <a:bodyPr/>
          <a:lstStyle/>
          <a:p>
            <a:r>
              <a:rPr lang="en-US" dirty="0"/>
              <a:t>What makes learning on data streams challenging?</a:t>
            </a:r>
            <a:endParaRPr lang="en-GB" dirty="0"/>
          </a:p>
        </p:txBody>
      </p:sp>
      <p:sp>
        <p:nvSpPr>
          <p:cNvPr id="10" name="Text Placeholder 9">
            <a:extLst>
              <a:ext uri="{FF2B5EF4-FFF2-40B4-BE49-F238E27FC236}">
                <a16:creationId xmlns:a16="http://schemas.microsoft.com/office/drawing/2014/main" id="{CD3AAC9F-1D63-2081-B449-56398BC95D37}"/>
              </a:ext>
            </a:extLst>
          </p:cNvPr>
          <p:cNvSpPr>
            <a:spLocks noGrp="1"/>
          </p:cNvSpPr>
          <p:nvPr>
            <p:ph type="body" sz="quarter" idx="10"/>
          </p:nvPr>
        </p:nvSpPr>
        <p:spPr>
          <a:xfrm>
            <a:off x="604541" y="915566"/>
            <a:ext cx="3913200" cy="3096344"/>
          </a:xfrm>
        </p:spPr>
        <p:txBody>
          <a:bodyPr/>
          <a:lstStyle/>
          <a:p>
            <a:pPr>
              <a:buSzPct val="100000"/>
            </a:pPr>
            <a:r>
              <a:rPr lang="en-US" sz="2000" dirty="0"/>
              <a:t>High volume</a:t>
            </a:r>
          </a:p>
          <a:p>
            <a:pPr>
              <a:buSzPct val="100000"/>
            </a:pPr>
            <a:r>
              <a:rPr lang="en-US" sz="2000" dirty="0"/>
              <a:t>High velocity</a:t>
            </a:r>
          </a:p>
          <a:p>
            <a:pPr>
              <a:buSzPct val="100000"/>
            </a:pPr>
            <a:r>
              <a:rPr lang="en-US" sz="2000" dirty="0"/>
              <a:t>High variety</a:t>
            </a:r>
          </a:p>
          <a:p>
            <a:pPr>
              <a:buSzPct val="100000"/>
            </a:pPr>
            <a:endParaRPr lang="en-US" dirty="0"/>
          </a:p>
        </p:txBody>
      </p:sp>
      <p:sp>
        <p:nvSpPr>
          <p:cNvPr id="9" name="Text Placeholder 8">
            <a:extLst>
              <a:ext uri="{FF2B5EF4-FFF2-40B4-BE49-F238E27FC236}">
                <a16:creationId xmlns:a16="http://schemas.microsoft.com/office/drawing/2014/main" id="{0971E3A2-C782-8A8C-4D8F-B0A264A4413A}"/>
              </a:ext>
            </a:extLst>
          </p:cNvPr>
          <p:cNvSpPr>
            <a:spLocks noGrp="1"/>
          </p:cNvSpPr>
          <p:nvPr>
            <p:ph type="body" sz="half" idx="2"/>
          </p:nvPr>
        </p:nvSpPr>
        <p:spPr/>
        <p:txBody>
          <a:bodyPr/>
          <a:lstStyle/>
          <a:p>
            <a:endParaRPr lang="en-GB" dirty="0"/>
          </a:p>
        </p:txBody>
      </p:sp>
      <p:sp>
        <p:nvSpPr>
          <p:cNvPr id="7" name="Footer Placeholder 6">
            <a:extLst>
              <a:ext uri="{FF2B5EF4-FFF2-40B4-BE49-F238E27FC236}">
                <a16:creationId xmlns:a16="http://schemas.microsoft.com/office/drawing/2014/main" id="{6103CDFC-9C78-B161-2CA0-D3757A032293}"/>
              </a:ext>
            </a:extLst>
          </p:cNvPr>
          <p:cNvSpPr>
            <a:spLocks noGrp="1"/>
          </p:cNvSpPr>
          <p:nvPr>
            <p:ph type="ftr" sz="quarter" idx="11"/>
          </p:nvPr>
        </p:nvSpPr>
        <p:spPr/>
        <p:txBody>
          <a:bodyPr/>
          <a:lstStyle/>
          <a:p>
            <a:r>
              <a:rPr lang="it-IT"/>
              <a:t>Tutorial @ IE2025 | christian.beyer@ovgu.de 24.06.2025</a:t>
            </a:r>
            <a:endParaRPr lang="en-GB" dirty="0"/>
          </a:p>
        </p:txBody>
      </p:sp>
      <p:sp>
        <p:nvSpPr>
          <p:cNvPr id="8" name="Slide Number Placeholder 7">
            <a:extLst>
              <a:ext uri="{FF2B5EF4-FFF2-40B4-BE49-F238E27FC236}">
                <a16:creationId xmlns:a16="http://schemas.microsoft.com/office/drawing/2014/main" id="{108998B2-ABF9-888C-F918-A450C13ADB3E}"/>
              </a:ext>
            </a:extLst>
          </p:cNvPr>
          <p:cNvSpPr>
            <a:spLocks noGrp="1"/>
          </p:cNvSpPr>
          <p:nvPr>
            <p:ph type="sldNum" sz="quarter" idx="12"/>
          </p:nvPr>
        </p:nvSpPr>
        <p:spPr/>
        <p:txBody>
          <a:bodyPr/>
          <a:lstStyle/>
          <a:p>
            <a:fld id="{8E024F8E-A03E-4AAA-A06E-73FE51DB7709}" type="slidenum">
              <a:rPr lang="en-GB" smtClean="0"/>
              <a:t>10</a:t>
            </a:fld>
            <a:endParaRPr lang="en-GB"/>
          </a:p>
        </p:txBody>
      </p:sp>
      <p:sp>
        <p:nvSpPr>
          <p:cNvPr id="11" name="Text Placeholder 9">
            <a:extLst>
              <a:ext uri="{FF2B5EF4-FFF2-40B4-BE49-F238E27FC236}">
                <a16:creationId xmlns:a16="http://schemas.microsoft.com/office/drawing/2014/main" id="{9ABF1897-CD0C-4BE6-87B4-265B6AA51977}"/>
              </a:ext>
            </a:extLst>
          </p:cNvPr>
          <p:cNvSpPr txBox="1">
            <a:spLocks/>
          </p:cNvSpPr>
          <p:nvPr/>
        </p:nvSpPr>
        <p:spPr>
          <a:xfrm>
            <a:off x="4283968" y="1059582"/>
            <a:ext cx="3913200" cy="3096344"/>
          </a:xfrm>
          <a:prstGeom prst="rect">
            <a:avLst/>
          </a:prstGeom>
        </p:spPr>
        <p:txBody>
          <a:bodyPr lIns="0"/>
          <a:lstStyle>
            <a:lvl1pPr marL="503634" indent="-285750" algn="l" defTabSz="628650" rtl="0" eaLnBrk="1" fontAlgn="base" hangingPunct="1">
              <a:spcBef>
                <a:spcPct val="0"/>
              </a:spcBef>
              <a:spcAft>
                <a:spcPct val="0"/>
              </a:spcAft>
              <a:buSzPct val="130000"/>
              <a:buFont typeface="Arial" panose="020B0604020202020204" pitchFamily="34" charset="0"/>
              <a:buChar char="•"/>
              <a:defRPr lang="en-GB" sz="1600" noProof="0" dirty="0" smtClean="0">
                <a:solidFill>
                  <a:schemeClr val="tx1"/>
                </a:solidFill>
                <a:latin typeface="Calibri Light" panose="020F0302020204030204" pitchFamily="34" charset="0"/>
                <a:ea typeface="Calibri Light" panose="020F0302020204030204" pitchFamily="34" charset="0"/>
                <a:cs typeface="Calibri Light" panose="020F0302020204030204" pitchFamily="34" charset="0"/>
                <a:sym typeface="Lucida Grande" charset="0"/>
              </a:defRPr>
            </a:lvl1pPr>
            <a:lvl2pPr marL="863204" indent="-339329" algn="l" defTabSz="628650" rtl="0" eaLnBrk="1" fontAlgn="base" hangingPunct="1">
              <a:spcBef>
                <a:spcPct val="0"/>
              </a:spcBef>
              <a:spcAft>
                <a:spcPct val="0"/>
              </a:spcAft>
              <a:buSzPct val="100000"/>
              <a:buFont typeface="Arial" panose="020B0604020202020204" pitchFamily="34" charset="0"/>
              <a:buChar char="•"/>
              <a:defRPr lang="en-GB" sz="1600" noProof="0" dirty="0" smtClean="0">
                <a:solidFill>
                  <a:schemeClr val="tx1"/>
                </a:solidFill>
                <a:latin typeface="Calibri Light" panose="020F0302020204030204" pitchFamily="34" charset="0"/>
                <a:ea typeface="Calibri Light" panose="020F0302020204030204" pitchFamily="34" charset="0"/>
                <a:cs typeface="Calibri Light" panose="020F0302020204030204" pitchFamily="34" charset="0"/>
                <a:sym typeface="Lucida Grande" charset="0"/>
              </a:defRPr>
            </a:lvl2pPr>
            <a:lvl3pPr marL="1169194" indent="-339329" algn="l" defTabSz="628650" rtl="0" eaLnBrk="1" fontAlgn="base" hangingPunct="1">
              <a:spcBef>
                <a:spcPct val="0"/>
              </a:spcBef>
              <a:spcAft>
                <a:spcPct val="0"/>
              </a:spcAft>
              <a:buSzPct val="100000"/>
              <a:buFont typeface="Arial" panose="020B0604020202020204" pitchFamily="34" charset="0"/>
              <a:buChar char="•"/>
              <a:defRPr lang="en-GB" sz="1600" noProof="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sym typeface="Lucida Grande" charset="0"/>
              </a:defRPr>
            </a:lvl3pPr>
            <a:lvl4pPr marL="1473994" indent="-339329" algn="l" defTabSz="628650" rtl="0" eaLnBrk="1" fontAlgn="base" hangingPunct="1">
              <a:spcBef>
                <a:spcPct val="0"/>
              </a:spcBef>
              <a:spcAft>
                <a:spcPct val="0"/>
              </a:spcAft>
              <a:buSzPct val="171000"/>
              <a:buFont typeface="Lucida Grande" charset="0"/>
              <a:buChar char="•"/>
              <a:defRPr sz="975">
                <a:solidFill>
                  <a:schemeClr val="bg1"/>
                </a:solidFill>
                <a:latin typeface="+mn-lt"/>
                <a:ea typeface="+mn-ea"/>
                <a:cs typeface="+mn-cs"/>
                <a:sym typeface="Lucida Grande" charset="0"/>
              </a:defRPr>
            </a:lvl4pPr>
            <a:lvl5pPr marL="1779985" indent="-339329" algn="l" defTabSz="628650" rtl="0" eaLnBrk="1" fontAlgn="base" hangingPunct="1">
              <a:spcBef>
                <a:spcPct val="0"/>
              </a:spcBef>
              <a:spcAft>
                <a:spcPct val="0"/>
              </a:spcAft>
              <a:buSzPct val="171000"/>
              <a:buFont typeface="Lucida Grande" charset="0"/>
              <a:buChar char="•"/>
              <a:defRPr sz="975">
                <a:solidFill>
                  <a:schemeClr val="bg1"/>
                </a:solidFill>
                <a:latin typeface="+mn-lt"/>
                <a:ea typeface="+mn-ea"/>
                <a:cs typeface="+mn-cs"/>
                <a:sym typeface="Lucida Grande" charset="0"/>
              </a:defRPr>
            </a:lvl5pPr>
            <a:lvl6pPr marL="2122885" indent="-339329" algn="l" defTabSz="628650" rtl="0" eaLnBrk="1" fontAlgn="base" hangingPunct="1">
              <a:spcBef>
                <a:spcPct val="0"/>
              </a:spcBef>
              <a:spcAft>
                <a:spcPct val="0"/>
              </a:spcAft>
              <a:buSzPct val="171000"/>
              <a:buFont typeface="Lucida Grande" pitchFamily="-111" charset="0"/>
              <a:buChar char="•"/>
              <a:defRPr sz="975">
                <a:solidFill>
                  <a:schemeClr val="bg1"/>
                </a:solidFill>
                <a:latin typeface="+mn-lt"/>
                <a:ea typeface="+mn-ea"/>
                <a:cs typeface="+mn-cs"/>
                <a:sym typeface="Lucida Grande" pitchFamily="-111" charset="0"/>
              </a:defRPr>
            </a:lvl6pPr>
            <a:lvl7pPr marL="2465785" indent="-339329" algn="l" defTabSz="628650" rtl="0" eaLnBrk="1" fontAlgn="base" hangingPunct="1">
              <a:spcBef>
                <a:spcPct val="0"/>
              </a:spcBef>
              <a:spcAft>
                <a:spcPct val="0"/>
              </a:spcAft>
              <a:buSzPct val="171000"/>
              <a:buFont typeface="Lucida Grande" pitchFamily="-111" charset="0"/>
              <a:buChar char="•"/>
              <a:defRPr sz="975">
                <a:solidFill>
                  <a:schemeClr val="bg1"/>
                </a:solidFill>
                <a:latin typeface="+mn-lt"/>
                <a:ea typeface="+mn-ea"/>
                <a:cs typeface="+mn-cs"/>
                <a:sym typeface="Lucida Grande" pitchFamily="-111" charset="0"/>
              </a:defRPr>
            </a:lvl7pPr>
            <a:lvl8pPr marL="2808685" indent="-339329" algn="l" defTabSz="628650" rtl="0" eaLnBrk="1" fontAlgn="base" hangingPunct="1">
              <a:spcBef>
                <a:spcPct val="0"/>
              </a:spcBef>
              <a:spcAft>
                <a:spcPct val="0"/>
              </a:spcAft>
              <a:buSzPct val="171000"/>
              <a:buFont typeface="Lucida Grande" pitchFamily="-111" charset="0"/>
              <a:buChar char="•"/>
              <a:defRPr sz="975">
                <a:solidFill>
                  <a:schemeClr val="bg1"/>
                </a:solidFill>
                <a:latin typeface="+mn-lt"/>
                <a:ea typeface="+mn-ea"/>
                <a:cs typeface="+mn-cs"/>
                <a:sym typeface="Lucida Grande" pitchFamily="-111" charset="0"/>
              </a:defRPr>
            </a:lvl8pPr>
            <a:lvl9pPr marL="3151585" indent="-339329" algn="l" defTabSz="628650" rtl="0" eaLnBrk="1" fontAlgn="base" hangingPunct="1">
              <a:spcBef>
                <a:spcPct val="0"/>
              </a:spcBef>
              <a:spcAft>
                <a:spcPct val="0"/>
              </a:spcAft>
              <a:buSzPct val="171000"/>
              <a:buFont typeface="Lucida Grande" pitchFamily="-111" charset="0"/>
              <a:buChar char="•"/>
              <a:defRPr sz="975">
                <a:solidFill>
                  <a:schemeClr val="bg1"/>
                </a:solidFill>
                <a:latin typeface="+mn-lt"/>
                <a:ea typeface="+mn-ea"/>
                <a:cs typeface="+mn-cs"/>
                <a:sym typeface="Lucida Grande" pitchFamily="-111" charset="0"/>
              </a:defRPr>
            </a:lvl9pPr>
          </a:lstStyle>
          <a:p>
            <a:pPr>
              <a:buSzPct val="100000"/>
            </a:pPr>
            <a:r>
              <a:rPr lang="en-US" sz="2000" kern="0" dirty="0"/>
              <a:t>Incremental models</a:t>
            </a:r>
          </a:p>
          <a:p>
            <a:pPr>
              <a:buSzPct val="100000"/>
            </a:pPr>
            <a:r>
              <a:rPr lang="en-US" sz="2000" kern="0" dirty="0"/>
              <a:t>Forgetting mechanisms</a:t>
            </a:r>
          </a:p>
          <a:p>
            <a:pPr>
              <a:buSzPct val="100000"/>
            </a:pPr>
            <a:endParaRPr lang="en-US" kern="0" dirty="0"/>
          </a:p>
        </p:txBody>
      </p:sp>
      <p:sp>
        <p:nvSpPr>
          <p:cNvPr id="3" name="Pfeil: nach rechts 2">
            <a:extLst>
              <a:ext uri="{FF2B5EF4-FFF2-40B4-BE49-F238E27FC236}">
                <a16:creationId xmlns:a16="http://schemas.microsoft.com/office/drawing/2014/main" id="{5D70B2F5-1DD1-415C-A264-C504BFA1E416}"/>
              </a:ext>
            </a:extLst>
          </p:cNvPr>
          <p:cNvSpPr/>
          <p:nvPr/>
        </p:nvSpPr>
        <p:spPr bwMode="auto">
          <a:xfrm>
            <a:off x="2843808" y="1218683"/>
            <a:ext cx="1152128" cy="365887"/>
          </a:xfrm>
          <a:prstGeom prst="rightArrow">
            <a:avLst/>
          </a:prstGeom>
          <a:solidFill>
            <a:srgbClr val="A33316"/>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de-DE" sz="2400" b="0" i="0" u="none" strike="noStrike" cap="none" normalizeH="0" baseline="0">
              <a:ln>
                <a:noFill/>
              </a:ln>
              <a:solidFill>
                <a:srgbClr val="000000"/>
              </a:solidFill>
              <a:effectLst/>
              <a:latin typeface="Lucida Grande CY" pitchFamily="-111" charset="-52"/>
              <a:ea typeface="ヒラギノ角ゴ Pro W3" pitchFamily="-111" charset="-128"/>
              <a:cs typeface="ヒラギノ角ゴ Pro W3" pitchFamily="-111" charset="-128"/>
            </a:endParaRPr>
          </a:p>
        </p:txBody>
      </p:sp>
    </p:spTree>
    <p:extLst>
      <p:ext uri="{BB962C8B-B14F-4D97-AF65-F5344CB8AC3E}">
        <p14:creationId xmlns:p14="http://schemas.microsoft.com/office/powerpoint/2010/main" val="20094296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79FA09E-5D6A-74DE-C582-B4D74BA54348}"/>
              </a:ext>
            </a:extLst>
          </p:cNvPr>
          <p:cNvSpPr>
            <a:spLocks noGrp="1"/>
          </p:cNvSpPr>
          <p:nvPr>
            <p:ph type="title"/>
          </p:nvPr>
        </p:nvSpPr>
        <p:spPr/>
        <p:txBody>
          <a:bodyPr>
            <a:normAutofit fontScale="90000"/>
          </a:bodyPr>
          <a:lstStyle/>
          <a:p>
            <a:r>
              <a:rPr lang="en-US" dirty="0"/>
              <a:t>Incremental Percentile Filter (IPF) for class labels (relative budget)</a:t>
            </a:r>
            <a:endParaRPr lang="en-GB" dirty="0"/>
          </a:p>
        </p:txBody>
      </p:sp>
      <p:sp>
        <p:nvSpPr>
          <p:cNvPr id="10" name="Text Placeholder 9">
            <a:extLst>
              <a:ext uri="{FF2B5EF4-FFF2-40B4-BE49-F238E27FC236}">
                <a16:creationId xmlns:a16="http://schemas.microsoft.com/office/drawing/2014/main" id="{CD3AAC9F-1D63-2081-B449-56398BC95D37}"/>
              </a:ext>
            </a:extLst>
          </p:cNvPr>
          <p:cNvSpPr>
            <a:spLocks noGrp="1"/>
          </p:cNvSpPr>
          <p:nvPr>
            <p:ph type="body" sz="quarter" idx="10"/>
          </p:nvPr>
        </p:nvSpPr>
        <p:spPr>
          <a:xfrm>
            <a:off x="604541" y="915566"/>
            <a:ext cx="3913200" cy="3096344"/>
          </a:xfrm>
        </p:spPr>
        <p:txBody>
          <a:bodyPr/>
          <a:lstStyle/>
          <a:p>
            <a:pPr>
              <a:buSzPct val="100000"/>
            </a:pPr>
            <a:r>
              <a:rPr lang="en-US" sz="2000" dirty="0"/>
              <a:t>Keep ordered, windowed list of recent scores (size </a:t>
            </a:r>
            <a:r>
              <a:rPr lang="en-US" sz="2000" i="1" dirty="0"/>
              <a:t>w)</a:t>
            </a:r>
          </a:p>
          <a:p>
            <a:pPr>
              <a:buSzPct val="100000"/>
            </a:pPr>
            <a:r>
              <a:rPr lang="en-US" sz="2000" dirty="0"/>
              <a:t>Define relative budget </a:t>
            </a:r>
            <a:r>
              <a:rPr lang="en-US" sz="2000" i="1" dirty="0"/>
              <a:t>b</a:t>
            </a:r>
            <a:r>
              <a:rPr lang="en-US" sz="2000" dirty="0"/>
              <a:t> of acquisitions e.g. acquire one feature for 50% of the instances</a:t>
            </a:r>
          </a:p>
          <a:p>
            <a:pPr>
              <a:buSzPct val="100000"/>
            </a:pPr>
            <a:r>
              <a:rPr lang="en-US" sz="2000" dirty="0"/>
              <a:t>Delete the oldest score when a new one arrives</a:t>
            </a:r>
          </a:p>
          <a:p>
            <a:pPr>
              <a:buSzPct val="100000"/>
            </a:pPr>
            <a:r>
              <a:rPr lang="en-US" sz="2000" dirty="0"/>
              <a:t>Trigger an acquisition if an arriving score lands in the </a:t>
            </a:r>
            <a:br>
              <a:rPr lang="en-US" sz="2000" dirty="0"/>
            </a:br>
            <a:r>
              <a:rPr lang="en-US" sz="2000" dirty="0"/>
              <a:t>top </a:t>
            </a:r>
            <a:r>
              <a:rPr lang="en-US" sz="2000" i="1" dirty="0"/>
              <a:t>b</a:t>
            </a:r>
            <a:r>
              <a:rPr lang="en-US" sz="2000" dirty="0"/>
              <a:t> %</a:t>
            </a:r>
          </a:p>
          <a:p>
            <a:pPr>
              <a:buSzPct val="100000"/>
            </a:pPr>
            <a:endParaRPr lang="en-US" sz="2000" dirty="0"/>
          </a:p>
        </p:txBody>
      </p:sp>
      <p:sp>
        <p:nvSpPr>
          <p:cNvPr id="9" name="Text Placeholder 8">
            <a:extLst>
              <a:ext uri="{FF2B5EF4-FFF2-40B4-BE49-F238E27FC236}">
                <a16:creationId xmlns:a16="http://schemas.microsoft.com/office/drawing/2014/main" id="{0971E3A2-C782-8A8C-4D8F-B0A264A4413A}"/>
              </a:ext>
            </a:extLst>
          </p:cNvPr>
          <p:cNvSpPr>
            <a:spLocks noGrp="1"/>
          </p:cNvSpPr>
          <p:nvPr>
            <p:ph type="body" sz="half" idx="2"/>
          </p:nvPr>
        </p:nvSpPr>
        <p:spPr/>
        <p:txBody>
          <a:bodyPr/>
          <a:lstStyle/>
          <a:p>
            <a:endParaRPr lang="en-GB" dirty="0"/>
          </a:p>
        </p:txBody>
      </p:sp>
      <p:sp>
        <p:nvSpPr>
          <p:cNvPr id="7" name="Footer Placeholder 6">
            <a:extLst>
              <a:ext uri="{FF2B5EF4-FFF2-40B4-BE49-F238E27FC236}">
                <a16:creationId xmlns:a16="http://schemas.microsoft.com/office/drawing/2014/main" id="{6103CDFC-9C78-B161-2CA0-D3757A032293}"/>
              </a:ext>
            </a:extLst>
          </p:cNvPr>
          <p:cNvSpPr>
            <a:spLocks noGrp="1"/>
          </p:cNvSpPr>
          <p:nvPr>
            <p:ph type="ftr" sz="quarter" idx="11"/>
          </p:nvPr>
        </p:nvSpPr>
        <p:spPr/>
        <p:txBody>
          <a:bodyPr/>
          <a:lstStyle/>
          <a:p>
            <a:r>
              <a:rPr lang="it-IT"/>
              <a:t>Tutorial @ IE2025 | christian.beyer@ovgu.de 24.06.2025</a:t>
            </a:r>
            <a:endParaRPr lang="en-GB" dirty="0"/>
          </a:p>
        </p:txBody>
      </p:sp>
      <p:sp>
        <p:nvSpPr>
          <p:cNvPr id="8" name="Slide Number Placeholder 7">
            <a:extLst>
              <a:ext uri="{FF2B5EF4-FFF2-40B4-BE49-F238E27FC236}">
                <a16:creationId xmlns:a16="http://schemas.microsoft.com/office/drawing/2014/main" id="{108998B2-ABF9-888C-F918-A450C13ADB3E}"/>
              </a:ext>
            </a:extLst>
          </p:cNvPr>
          <p:cNvSpPr>
            <a:spLocks noGrp="1"/>
          </p:cNvSpPr>
          <p:nvPr>
            <p:ph type="sldNum" sz="quarter" idx="12"/>
          </p:nvPr>
        </p:nvSpPr>
        <p:spPr/>
        <p:txBody>
          <a:bodyPr/>
          <a:lstStyle/>
          <a:p>
            <a:fld id="{8E024F8E-A03E-4AAA-A06E-73FE51DB7709}" type="slidenum">
              <a:rPr lang="en-GB" smtClean="0"/>
              <a:t>11</a:t>
            </a:fld>
            <a:endParaRPr lang="en-GB"/>
          </a:p>
        </p:txBody>
      </p:sp>
      <p:sp>
        <p:nvSpPr>
          <p:cNvPr id="5" name="Textfeld 4">
            <a:extLst>
              <a:ext uri="{FF2B5EF4-FFF2-40B4-BE49-F238E27FC236}">
                <a16:creationId xmlns:a16="http://schemas.microsoft.com/office/drawing/2014/main" id="{8D269117-9441-48D0-B349-46208D5D941C}"/>
              </a:ext>
            </a:extLst>
          </p:cNvPr>
          <p:cNvSpPr txBox="1"/>
          <p:nvPr/>
        </p:nvSpPr>
        <p:spPr>
          <a:xfrm>
            <a:off x="4211961" y="3542659"/>
            <a:ext cx="4675906" cy="461665"/>
          </a:xfrm>
          <a:prstGeom prst="rect">
            <a:avLst/>
          </a:prstGeom>
          <a:noFill/>
        </p:spPr>
        <p:txBody>
          <a:bodyPr wrap="square" rtlCol="0">
            <a:spAutoFit/>
          </a:bodyPr>
          <a:lstStyle/>
          <a:p>
            <a:r>
              <a:rPr lang="en-US" sz="1200" dirty="0"/>
              <a:t>[</a:t>
            </a:r>
            <a:r>
              <a:rPr lang="en-US" sz="1200" dirty="0" err="1"/>
              <a:t>Kottke</a:t>
            </a:r>
            <a:r>
              <a:rPr lang="en-US" sz="1200" dirty="0"/>
              <a:t>, D. “Budget Optimization for Active Learning in Data Streams”.. Master’s thesis]</a:t>
            </a:r>
            <a:endParaRPr lang="de-DE" sz="1200" dirty="0"/>
          </a:p>
        </p:txBody>
      </p:sp>
      <p:pic>
        <p:nvPicPr>
          <p:cNvPr id="6" name="Grafik 5">
            <a:extLst>
              <a:ext uri="{FF2B5EF4-FFF2-40B4-BE49-F238E27FC236}">
                <a16:creationId xmlns:a16="http://schemas.microsoft.com/office/drawing/2014/main" id="{974F7B07-3F47-4826-8FFB-1889D0E61C72}"/>
              </a:ext>
            </a:extLst>
          </p:cNvPr>
          <p:cNvPicPr>
            <a:picLocks noChangeAspect="1"/>
          </p:cNvPicPr>
          <p:nvPr/>
        </p:nvPicPr>
        <p:blipFill>
          <a:blip r:embed="rId2"/>
          <a:stretch>
            <a:fillRect/>
          </a:stretch>
        </p:blipFill>
        <p:spPr>
          <a:xfrm>
            <a:off x="5177616" y="945830"/>
            <a:ext cx="3050376" cy="2414466"/>
          </a:xfrm>
          <a:prstGeom prst="rect">
            <a:avLst/>
          </a:prstGeom>
        </p:spPr>
      </p:pic>
      <p:sp>
        <p:nvSpPr>
          <p:cNvPr id="11" name="Textfeld 10">
            <a:extLst>
              <a:ext uri="{FF2B5EF4-FFF2-40B4-BE49-F238E27FC236}">
                <a16:creationId xmlns:a16="http://schemas.microsoft.com/office/drawing/2014/main" id="{BF7E13F5-A20F-4102-9C9D-E018BF07897C}"/>
              </a:ext>
            </a:extLst>
          </p:cNvPr>
          <p:cNvSpPr txBox="1"/>
          <p:nvPr/>
        </p:nvSpPr>
        <p:spPr>
          <a:xfrm>
            <a:off x="5906612" y="692906"/>
            <a:ext cx="1592384" cy="338554"/>
          </a:xfrm>
          <a:prstGeom prst="rect">
            <a:avLst/>
          </a:prstGeom>
          <a:noFill/>
        </p:spPr>
        <p:txBody>
          <a:bodyPr wrap="square" rtlCol="0">
            <a:spAutoFit/>
          </a:bodyPr>
          <a:lstStyle/>
          <a:p>
            <a:r>
              <a:rPr lang="en-US" sz="1600" i="1" dirty="0"/>
              <a:t>w</a:t>
            </a:r>
            <a:r>
              <a:rPr lang="en-US" sz="1600" dirty="0"/>
              <a:t>=6, </a:t>
            </a:r>
            <a:r>
              <a:rPr lang="en-US" sz="1600" i="1" dirty="0"/>
              <a:t>b</a:t>
            </a:r>
            <a:r>
              <a:rPr lang="en-US" sz="1600" dirty="0"/>
              <a:t>=50%</a:t>
            </a:r>
            <a:endParaRPr lang="de-DE" sz="1600" dirty="0"/>
          </a:p>
        </p:txBody>
      </p:sp>
    </p:spTree>
    <p:extLst>
      <p:ext uri="{BB962C8B-B14F-4D97-AF65-F5344CB8AC3E}">
        <p14:creationId xmlns:p14="http://schemas.microsoft.com/office/powerpoint/2010/main" val="36777044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79FA09E-5D6A-74DE-C582-B4D74BA54348}"/>
              </a:ext>
            </a:extLst>
          </p:cNvPr>
          <p:cNvSpPr>
            <a:spLocks noGrp="1"/>
          </p:cNvSpPr>
          <p:nvPr>
            <p:ph type="title"/>
          </p:nvPr>
        </p:nvSpPr>
        <p:spPr/>
        <p:txBody>
          <a:bodyPr>
            <a:normAutofit fontScale="90000"/>
          </a:bodyPr>
          <a:lstStyle/>
          <a:p>
            <a:r>
              <a:rPr lang="en-US" dirty="0"/>
              <a:t>Incremental Percentile Filter (IPF) for class labels (relative budget)</a:t>
            </a:r>
            <a:endParaRPr lang="en-GB" dirty="0"/>
          </a:p>
        </p:txBody>
      </p:sp>
      <p:sp>
        <p:nvSpPr>
          <p:cNvPr id="10" name="Text Placeholder 9">
            <a:extLst>
              <a:ext uri="{FF2B5EF4-FFF2-40B4-BE49-F238E27FC236}">
                <a16:creationId xmlns:a16="http://schemas.microsoft.com/office/drawing/2014/main" id="{CD3AAC9F-1D63-2081-B449-56398BC95D37}"/>
              </a:ext>
            </a:extLst>
          </p:cNvPr>
          <p:cNvSpPr>
            <a:spLocks noGrp="1"/>
          </p:cNvSpPr>
          <p:nvPr>
            <p:ph type="body" sz="quarter" idx="10"/>
          </p:nvPr>
        </p:nvSpPr>
        <p:spPr>
          <a:xfrm>
            <a:off x="604541" y="915566"/>
            <a:ext cx="3913200" cy="3096344"/>
          </a:xfrm>
        </p:spPr>
        <p:txBody>
          <a:bodyPr/>
          <a:lstStyle/>
          <a:p>
            <a:pPr>
              <a:buSzPct val="100000"/>
            </a:pPr>
            <a:r>
              <a:rPr lang="en-US" sz="2000" dirty="0"/>
              <a:t>Keep ordered, windowed list of recent scores (size </a:t>
            </a:r>
            <a:r>
              <a:rPr lang="en-US" sz="2000" i="1" dirty="0"/>
              <a:t>w)</a:t>
            </a:r>
          </a:p>
          <a:p>
            <a:pPr>
              <a:buSzPct val="100000"/>
            </a:pPr>
            <a:r>
              <a:rPr lang="en-US" sz="2000" dirty="0"/>
              <a:t>Define relative budget </a:t>
            </a:r>
            <a:r>
              <a:rPr lang="en-US" sz="2000" i="1" dirty="0"/>
              <a:t>b</a:t>
            </a:r>
            <a:r>
              <a:rPr lang="en-US" sz="2000" dirty="0"/>
              <a:t> of acquisitions e.g. acquire one feature for 50% of the instances</a:t>
            </a:r>
          </a:p>
          <a:p>
            <a:pPr>
              <a:buSzPct val="100000"/>
            </a:pPr>
            <a:r>
              <a:rPr lang="en-US" sz="2000" dirty="0"/>
              <a:t>Delete the oldest score when a new one arrives</a:t>
            </a:r>
          </a:p>
          <a:p>
            <a:pPr>
              <a:buSzPct val="100000"/>
            </a:pPr>
            <a:r>
              <a:rPr lang="en-US" sz="2000" dirty="0"/>
              <a:t>Trigger an acquisition if an arriving score lands in the </a:t>
            </a:r>
            <a:br>
              <a:rPr lang="en-US" sz="2000" dirty="0"/>
            </a:br>
            <a:r>
              <a:rPr lang="en-US" sz="2000" dirty="0"/>
              <a:t>top </a:t>
            </a:r>
            <a:r>
              <a:rPr lang="en-US" sz="2000" i="1" dirty="0"/>
              <a:t>b</a:t>
            </a:r>
            <a:r>
              <a:rPr lang="en-US" sz="2000" dirty="0"/>
              <a:t> %</a:t>
            </a:r>
          </a:p>
          <a:p>
            <a:pPr>
              <a:buSzPct val="100000"/>
            </a:pPr>
            <a:endParaRPr lang="en-US" sz="2000" dirty="0"/>
          </a:p>
        </p:txBody>
      </p:sp>
      <p:sp>
        <p:nvSpPr>
          <p:cNvPr id="9" name="Text Placeholder 8">
            <a:extLst>
              <a:ext uri="{FF2B5EF4-FFF2-40B4-BE49-F238E27FC236}">
                <a16:creationId xmlns:a16="http://schemas.microsoft.com/office/drawing/2014/main" id="{0971E3A2-C782-8A8C-4D8F-B0A264A4413A}"/>
              </a:ext>
            </a:extLst>
          </p:cNvPr>
          <p:cNvSpPr>
            <a:spLocks noGrp="1"/>
          </p:cNvSpPr>
          <p:nvPr>
            <p:ph type="body" sz="half" idx="2"/>
          </p:nvPr>
        </p:nvSpPr>
        <p:spPr/>
        <p:txBody>
          <a:bodyPr/>
          <a:lstStyle/>
          <a:p>
            <a:endParaRPr lang="en-GB" dirty="0"/>
          </a:p>
        </p:txBody>
      </p:sp>
      <p:sp>
        <p:nvSpPr>
          <p:cNvPr id="7" name="Footer Placeholder 6">
            <a:extLst>
              <a:ext uri="{FF2B5EF4-FFF2-40B4-BE49-F238E27FC236}">
                <a16:creationId xmlns:a16="http://schemas.microsoft.com/office/drawing/2014/main" id="{6103CDFC-9C78-B161-2CA0-D3757A032293}"/>
              </a:ext>
            </a:extLst>
          </p:cNvPr>
          <p:cNvSpPr>
            <a:spLocks noGrp="1"/>
          </p:cNvSpPr>
          <p:nvPr>
            <p:ph type="ftr" sz="quarter" idx="11"/>
          </p:nvPr>
        </p:nvSpPr>
        <p:spPr/>
        <p:txBody>
          <a:bodyPr/>
          <a:lstStyle/>
          <a:p>
            <a:r>
              <a:rPr lang="it-IT"/>
              <a:t>Tutorial @ IE2025 | christian.beyer@ovgu.de 24.06.2025</a:t>
            </a:r>
            <a:endParaRPr lang="en-GB" dirty="0"/>
          </a:p>
        </p:txBody>
      </p:sp>
      <p:sp>
        <p:nvSpPr>
          <p:cNvPr id="8" name="Slide Number Placeholder 7">
            <a:extLst>
              <a:ext uri="{FF2B5EF4-FFF2-40B4-BE49-F238E27FC236}">
                <a16:creationId xmlns:a16="http://schemas.microsoft.com/office/drawing/2014/main" id="{108998B2-ABF9-888C-F918-A450C13ADB3E}"/>
              </a:ext>
            </a:extLst>
          </p:cNvPr>
          <p:cNvSpPr>
            <a:spLocks noGrp="1"/>
          </p:cNvSpPr>
          <p:nvPr>
            <p:ph type="sldNum" sz="quarter" idx="12"/>
          </p:nvPr>
        </p:nvSpPr>
        <p:spPr/>
        <p:txBody>
          <a:bodyPr/>
          <a:lstStyle/>
          <a:p>
            <a:fld id="{8E024F8E-A03E-4AAA-A06E-73FE51DB7709}" type="slidenum">
              <a:rPr lang="en-GB" smtClean="0"/>
              <a:t>12</a:t>
            </a:fld>
            <a:endParaRPr lang="en-GB"/>
          </a:p>
        </p:txBody>
      </p:sp>
      <p:sp>
        <p:nvSpPr>
          <p:cNvPr id="5" name="Textfeld 4">
            <a:extLst>
              <a:ext uri="{FF2B5EF4-FFF2-40B4-BE49-F238E27FC236}">
                <a16:creationId xmlns:a16="http://schemas.microsoft.com/office/drawing/2014/main" id="{8D269117-9441-48D0-B349-46208D5D941C}"/>
              </a:ext>
            </a:extLst>
          </p:cNvPr>
          <p:cNvSpPr txBox="1"/>
          <p:nvPr/>
        </p:nvSpPr>
        <p:spPr>
          <a:xfrm>
            <a:off x="4211961" y="3542659"/>
            <a:ext cx="4675906" cy="461665"/>
          </a:xfrm>
          <a:prstGeom prst="rect">
            <a:avLst/>
          </a:prstGeom>
          <a:noFill/>
        </p:spPr>
        <p:txBody>
          <a:bodyPr wrap="square" rtlCol="0">
            <a:spAutoFit/>
          </a:bodyPr>
          <a:lstStyle/>
          <a:p>
            <a:r>
              <a:rPr lang="en-US" sz="1200" dirty="0"/>
              <a:t>[</a:t>
            </a:r>
            <a:r>
              <a:rPr lang="en-US" sz="1200" dirty="0" err="1"/>
              <a:t>Kottke</a:t>
            </a:r>
            <a:r>
              <a:rPr lang="en-US" sz="1200" dirty="0"/>
              <a:t>, D. “Budget Optimization for Active Learning in Data Streams”.. Master’s thesis]</a:t>
            </a:r>
            <a:endParaRPr lang="de-DE" sz="1200" dirty="0"/>
          </a:p>
        </p:txBody>
      </p:sp>
      <p:sp>
        <p:nvSpPr>
          <p:cNvPr id="11" name="Textfeld 10">
            <a:extLst>
              <a:ext uri="{FF2B5EF4-FFF2-40B4-BE49-F238E27FC236}">
                <a16:creationId xmlns:a16="http://schemas.microsoft.com/office/drawing/2014/main" id="{BF7E13F5-A20F-4102-9C9D-E018BF07897C}"/>
              </a:ext>
            </a:extLst>
          </p:cNvPr>
          <p:cNvSpPr txBox="1"/>
          <p:nvPr/>
        </p:nvSpPr>
        <p:spPr>
          <a:xfrm>
            <a:off x="6424259" y="970932"/>
            <a:ext cx="1592384" cy="338554"/>
          </a:xfrm>
          <a:prstGeom prst="rect">
            <a:avLst/>
          </a:prstGeom>
          <a:noFill/>
        </p:spPr>
        <p:txBody>
          <a:bodyPr wrap="square" rtlCol="0">
            <a:spAutoFit/>
          </a:bodyPr>
          <a:lstStyle/>
          <a:p>
            <a:r>
              <a:rPr lang="en-US" sz="1600" i="1" dirty="0"/>
              <a:t>w</a:t>
            </a:r>
            <a:r>
              <a:rPr lang="en-US" sz="1600" dirty="0"/>
              <a:t>=6, </a:t>
            </a:r>
            <a:r>
              <a:rPr lang="en-US" sz="1600" i="1" dirty="0"/>
              <a:t>b</a:t>
            </a:r>
            <a:r>
              <a:rPr lang="en-US" sz="1600" dirty="0"/>
              <a:t>=50%</a:t>
            </a:r>
            <a:endParaRPr lang="de-DE" sz="1600" dirty="0"/>
          </a:p>
        </p:txBody>
      </p:sp>
      <p:cxnSp>
        <p:nvCxnSpPr>
          <p:cNvPr id="3" name="Gerade Verbindung mit Pfeil 2">
            <a:extLst>
              <a:ext uri="{FF2B5EF4-FFF2-40B4-BE49-F238E27FC236}">
                <a16:creationId xmlns:a16="http://schemas.microsoft.com/office/drawing/2014/main" id="{80B9E0B0-133B-48D7-ACBB-44982427A9BB}"/>
              </a:ext>
            </a:extLst>
          </p:cNvPr>
          <p:cNvCxnSpPr/>
          <p:nvPr/>
        </p:nvCxnSpPr>
        <p:spPr bwMode="auto">
          <a:xfrm flipV="1">
            <a:off x="5521695" y="1553632"/>
            <a:ext cx="0" cy="1656184"/>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cxnSp>
        <p:nvCxnSpPr>
          <p:cNvPr id="13" name="Gerade Verbindung mit Pfeil 12">
            <a:extLst>
              <a:ext uri="{FF2B5EF4-FFF2-40B4-BE49-F238E27FC236}">
                <a16:creationId xmlns:a16="http://schemas.microsoft.com/office/drawing/2014/main" id="{D10C0B17-516B-483F-AF57-F7CA58138178}"/>
              </a:ext>
            </a:extLst>
          </p:cNvPr>
          <p:cNvCxnSpPr/>
          <p:nvPr/>
        </p:nvCxnSpPr>
        <p:spPr bwMode="auto">
          <a:xfrm>
            <a:off x="5521695" y="3209816"/>
            <a:ext cx="3240360" cy="0"/>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cxnSp>
        <p:nvCxnSpPr>
          <p:cNvPr id="15" name="Gerader Verbinder 14">
            <a:extLst>
              <a:ext uri="{FF2B5EF4-FFF2-40B4-BE49-F238E27FC236}">
                <a16:creationId xmlns:a16="http://schemas.microsoft.com/office/drawing/2014/main" id="{82EBB426-2420-4D8C-A87B-C70B68529FB4}"/>
              </a:ext>
            </a:extLst>
          </p:cNvPr>
          <p:cNvCxnSpPr/>
          <p:nvPr/>
        </p:nvCxnSpPr>
        <p:spPr bwMode="auto">
          <a:xfrm>
            <a:off x="5377679" y="2273712"/>
            <a:ext cx="216024" cy="0"/>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16" name="Textfeld 15">
            <a:extLst>
              <a:ext uri="{FF2B5EF4-FFF2-40B4-BE49-F238E27FC236}">
                <a16:creationId xmlns:a16="http://schemas.microsoft.com/office/drawing/2014/main" id="{3A4249F2-6E60-4A7E-99A2-2D8929CF43C1}"/>
              </a:ext>
            </a:extLst>
          </p:cNvPr>
          <p:cNvSpPr txBox="1"/>
          <p:nvPr/>
        </p:nvSpPr>
        <p:spPr>
          <a:xfrm>
            <a:off x="4729608" y="2073072"/>
            <a:ext cx="720079" cy="338554"/>
          </a:xfrm>
          <a:prstGeom prst="rect">
            <a:avLst/>
          </a:prstGeom>
          <a:noFill/>
        </p:spPr>
        <p:txBody>
          <a:bodyPr wrap="square" rtlCol="0">
            <a:spAutoFit/>
          </a:bodyPr>
          <a:lstStyle/>
          <a:p>
            <a:r>
              <a:rPr lang="en-US" sz="1600" dirty="0"/>
              <a:t>50%</a:t>
            </a:r>
            <a:endParaRPr lang="de-DE" sz="1600" dirty="0"/>
          </a:p>
        </p:txBody>
      </p:sp>
      <p:sp>
        <p:nvSpPr>
          <p:cNvPr id="17" name="Freihandform: Form 16">
            <a:extLst>
              <a:ext uri="{FF2B5EF4-FFF2-40B4-BE49-F238E27FC236}">
                <a16:creationId xmlns:a16="http://schemas.microsoft.com/office/drawing/2014/main" id="{B287DAAF-8B4C-4910-A684-86D2578C64CC}"/>
              </a:ext>
            </a:extLst>
          </p:cNvPr>
          <p:cNvSpPr/>
          <p:nvPr/>
        </p:nvSpPr>
        <p:spPr bwMode="auto">
          <a:xfrm>
            <a:off x="5529914" y="2161604"/>
            <a:ext cx="2944100" cy="250022"/>
          </a:xfrm>
          <a:custGeom>
            <a:avLst/>
            <a:gdLst>
              <a:gd name="connsiteX0" fmla="*/ 0 w 3307644"/>
              <a:gd name="connsiteY0" fmla="*/ 114555 h 250022"/>
              <a:gd name="connsiteX1" fmla="*/ 56444 w 3307644"/>
              <a:gd name="connsiteY1" fmla="*/ 91978 h 250022"/>
              <a:gd name="connsiteX2" fmla="*/ 101600 w 3307644"/>
              <a:gd name="connsiteY2" fmla="*/ 58111 h 250022"/>
              <a:gd name="connsiteX3" fmla="*/ 146755 w 3307644"/>
              <a:gd name="connsiteY3" fmla="*/ 35533 h 250022"/>
              <a:gd name="connsiteX4" fmla="*/ 169333 w 3307644"/>
              <a:gd name="connsiteY4" fmla="*/ 1666 h 250022"/>
              <a:gd name="connsiteX5" fmla="*/ 270933 w 3307644"/>
              <a:gd name="connsiteY5" fmla="*/ 12955 h 250022"/>
              <a:gd name="connsiteX6" fmla="*/ 316089 w 3307644"/>
              <a:gd name="connsiteY6" fmla="*/ 24244 h 250022"/>
              <a:gd name="connsiteX7" fmla="*/ 372533 w 3307644"/>
              <a:gd name="connsiteY7" fmla="*/ 35533 h 250022"/>
              <a:gd name="connsiteX8" fmla="*/ 383822 w 3307644"/>
              <a:gd name="connsiteY8" fmla="*/ 69400 h 250022"/>
              <a:gd name="connsiteX9" fmla="*/ 406400 w 3307644"/>
              <a:gd name="connsiteY9" fmla="*/ 103266 h 250022"/>
              <a:gd name="connsiteX10" fmla="*/ 485422 w 3307644"/>
              <a:gd name="connsiteY10" fmla="*/ 159711 h 250022"/>
              <a:gd name="connsiteX11" fmla="*/ 620889 w 3307644"/>
              <a:gd name="connsiteY11" fmla="*/ 182289 h 250022"/>
              <a:gd name="connsiteX12" fmla="*/ 654755 w 3307644"/>
              <a:gd name="connsiteY12" fmla="*/ 193578 h 250022"/>
              <a:gd name="connsiteX13" fmla="*/ 891822 w 3307644"/>
              <a:gd name="connsiteY13" fmla="*/ 148422 h 250022"/>
              <a:gd name="connsiteX14" fmla="*/ 936977 w 3307644"/>
              <a:gd name="connsiteY14" fmla="*/ 114555 h 250022"/>
              <a:gd name="connsiteX15" fmla="*/ 1004711 w 3307644"/>
              <a:gd name="connsiteY15" fmla="*/ 58111 h 250022"/>
              <a:gd name="connsiteX16" fmla="*/ 1298222 w 3307644"/>
              <a:gd name="connsiteY16" fmla="*/ 103266 h 250022"/>
              <a:gd name="connsiteX17" fmla="*/ 1343377 w 3307644"/>
              <a:gd name="connsiteY17" fmla="*/ 182289 h 250022"/>
              <a:gd name="connsiteX18" fmla="*/ 1399822 w 3307644"/>
              <a:gd name="connsiteY18" fmla="*/ 250022 h 250022"/>
              <a:gd name="connsiteX19" fmla="*/ 1512711 w 3307644"/>
              <a:gd name="connsiteY19" fmla="*/ 171000 h 250022"/>
              <a:gd name="connsiteX20" fmla="*/ 1557866 w 3307644"/>
              <a:gd name="connsiteY20" fmla="*/ 114555 h 250022"/>
              <a:gd name="connsiteX21" fmla="*/ 1580444 w 3307644"/>
              <a:gd name="connsiteY21" fmla="*/ 69400 h 250022"/>
              <a:gd name="connsiteX22" fmla="*/ 1614311 w 3307644"/>
              <a:gd name="connsiteY22" fmla="*/ 58111 h 250022"/>
              <a:gd name="connsiteX23" fmla="*/ 1704622 w 3307644"/>
              <a:gd name="connsiteY23" fmla="*/ 46822 h 250022"/>
              <a:gd name="connsiteX24" fmla="*/ 1919111 w 3307644"/>
              <a:gd name="connsiteY24" fmla="*/ 1666 h 250022"/>
              <a:gd name="connsiteX25" fmla="*/ 2043289 w 3307644"/>
              <a:gd name="connsiteY25" fmla="*/ 12955 h 250022"/>
              <a:gd name="connsiteX26" fmla="*/ 2077155 w 3307644"/>
              <a:gd name="connsiteY26" fmla="*/ 35533 h 250022"/>
              <a:gd name="connsiteX27" fmla="*/ 2122311 w 3307644"/>
              <a:gd name="connsiteY27" fmla="*/ 69400 h 250022"/>
              <a:gd name="connsiteX28" fmla="*/ 2178755 w 3307644"/>
              <a:gd name="connsiteY28" fmla="*/ 125844 h 250022"/>
              <a:gd name="connsiteX29" fmla="*/ 2404533 w 3307644"/>
              <a:gd name="connsiteY29" fmla="*/ 182289 h 250022"/>
              <a:gd name="connsiteX30" fmla="*/ 2517422 w 3307644"/>
              <a:gd name="connsiteY30" fmla="*/ 91978 h 250022"/>
              <a:gd name="connsiteX31" fmla="*/ 2551289 w 3307644"/>
              <a:gd name="connsiteY31" fmla="*/ 58111 h 250022"/>
              <a:gd name="connsiteX32" fmla="*/ 2709333 w 3307644"/>
              <a:gd name="connsiteY32" fmla="*/ 69400 h 250022"/>
              <a:gd name="connsiteX33" fmla="*/ 2833511 w 3307644"/>
              <a:gd name="connsiteY33" fmla="*/ 103266 h 250022"/>
              <a:gd name="connsiteX34" fmla="*/ 3104444 w 3307644"/>
              <a:gd name="connsiteY34" fmla="*/ 91978 h 250022"/>
              <a:gd name="connsiteX35" fmla="*/ 3149600 w 3307644"/>
              <a:gd name="connsiteY35" fmla="*/ 58111 h 250022"/>
              <a:gd name="connsiteX36" fmla="*/ 3273777 w 3307644"/>
              <a:gd name="connsiteY36" fmla="*/ 80689 h 250022"/>
              <a:gd name="connsiteX37" fmla="*/ 3307644 w 3307644"/>
              <a:gd name="connsiteY37" fmla="*/ 91978 h 250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307644" h="250022">
                <a:moveTo>
                  <a:pt x="0" y="114555"/>
                </a:moveTo>
                <a:cubicBezTo>
                  <a:pt x="18815" y="107029"/>
                  <a:pt x="38730" y="101819"/>
                  <a:pt x="56444" y="91978"/>
                </a:cubicBezTo>
                <a:cubicBezTo>
                  <a:pt x="72891" y="82841"/>
                  <a:pt x="85645" y="68083"/>
                  <a:pt x="101600" y="58111"/>
                </a:cubicBezTo>
                <a:cubicBezTo>
                  <a:pt x="115870" y="49192"/>
                  <a:pt x="131703" y="43059"/>
                  <a:pt x="146755" y="35533"/>
                </a:cubicBezTo>
                <a:cubicBezTo>
                  <a:pt x="154281" y="24244"/>
                  <a:pt x="155984" y="4093"/>
                  <a:pt x="169333" y="1666"/>
                </a:cubicBezTo>
                <a:cubicBezTo>
                  <a:pt x="202858" y="-4430"/>
                  <a:pt x="237254" y="7774"/>
                  <a:pt x="270933" y="12955"/>
                </a:cubicBezTo>
                <a:cubicBezTo>
                  <a:pt x="286268" y="15314"/>
                  <a:pt x="300943" y="20878"/>
                  <a:pt x="316089" y="24244"/>
                </a:cubicBezTo>
                <a:cubicBezTo>
                  <a:pt x="334819" y="28406"/>
                  <a:pt x="353718" y="31770"/>
                  <a:pt x="372533" y="35533"/>
                </a:cubicBezTo>
                <a:cubicBezTo>
                  <a:pt x="376296" y="46822"/>
                  <a:pt x="378500" y="58757"/>
                  <a:pt x="383822" y="69400"/>
                </a:cubicBezTo>
                <a:cubicBezTo>
                  <a:pt x="389890" y="81535"/>
                  <a:pt x="397714" y="92843"/>
                  <a:pt x="406400" y="103266"/>
                </a:cubicBezTo>
                <a:cubicBezTo>
                  <a:pt x="427694" y="128819"/>
                  <a:pt x="451782" y="151301"/>
                  <a:pt x="485422" y="159711"/>
                </a:cubicBezTo>
                <a:cubicBezTo>
                  <a:pt x="529834" y="170814"/>
                  <a:pt x="575733" y="174763"/>
                  <a:pt x="620889" y="182289"/>
                </a:cubicBezTo>
                <a:cubicBezTo>
                  <a:pt x="632178" y="186052"/>
                  <a:pt x="642879" y="194320"/>
                  <a:pt x="654755" y="193578"/>
                </a:cubicBezTo>
                <a:cubicBezTo>
                  <a:pt x="745743" y="187891"/>
                  <a:pt x="807686" y="169456"/>
                  <a:pt x="891822" y="148422"/>
                </a:cubicBezTo>
                <a:cubicBezTo>
                  <a:pt x="906874" y="137133"/>
                  <a:pt x="923673" y="127859"/>
                  <a:pt x="936977" y="114555"/>
                </a:cubicBezTo>
                <a:cubicBezTo>
                  <a:pt x="998486" y="53046"/>
                  <a:pt x="940028" y="79672"/>
                  <a:pt x="1004711" y="58111"/>
                </a:cubicBezTo>
                <a:cubicBezTo>
                  <a:pt x="1239495" y="67894"/>
                  <a:pt x="1232965" y="-5497"/>
                  <a:pt x="1298222" y="103266"/>
                </a:cubicBezTo>
                <a:cubicBezTo>
                  <a:pt x="1313831" y="129281"/>
                  <a:pt x="1326108" y="157345"/>
                  <a:pt x="1343377" y="182289"/>
                </a:cubicBezTo>
                <a:cubicBezTo>
                  <a:pt x="1360106" y="206453"/>
                  <a:pt x="1381007" y="227444"/>
                  <a:pt x="1399822" y="250022"/>
                </a:cubicBezTo>
                <a:cubicBezTo>
                  <a:pt x="1437452" y="223681"/>
                  <a:pt x="1477836" y="200893"/>
                  <a:pt x="1512711" y="171000"/>
                </a:cubicBezTo>
                <a:cubicBezTo>
                  <a:pt x="1531005" y="155319"/>
                  <a:pt x="1544501" y="134603"/>
                  <a:pt x="1557866" y="114555"/>
                </a:cubicBezTo>
                <a:cubicBezTo>
                  <a:pt x="1567201" y="100553"/>
                  <a:pt x="1568544" y="81299"/>
                  <a:pt x="1580444" y="69400"/>
                </a:cubicBezTo>
                <a:cubicBezTo>
                  <a:pt x="1588858" y="60986"/>
                  <a:pt x="1602603" y="60240"/>
                  <a:pt x="1614311" y="58111"/>
                </a:cubicBezTo>
                <a:cubicBezTo>
                  <a:pt x="1644160" y="52684"/>
                  <a:pt x="1674873" y="52772"/>
                  <a:pt x="1704622" y="46822"/>
                </a:cubicBezTo>
                <a:cubicBezTo>
                  <a:pt x="2007023" y="-13659"/>
                  <a:pt x="1713338" y="31062"/>
                  <a:pt x="1919111" y="1666"/>
                </a:cubicBezTo>
                <a:cubicBezTo>
                  <a:pt x="1960504" y="5429"/>
                  <a:pt x="2002648" y="4246"/>
                  <a:pt x="2043289" y="12955"/>
                </a:cubicBezTo>
                <a:cubicBezTo>
                  <a:pt x="2056555" y="15798"/>
                  <a:pt x="2066115" y="27647"/>
                  <a:pt x="2077155" y="35533"/>
                </a:cubicBezTo>
                <a:cubicBezTo>
                  <a:pt x="2092465" y="46469"/>
                  <a:pt x="2108248" y="56900"/>
                  <a:pt x="2122311" y="69400"/>
                </a:cubicBezTo>
                <a:cubicBezTo>
                  <a:pt x="2142198" y="87077"/>
                  <a:pt x="2154050" y="115962"/>
                  <a:pt x="2178755" y="125844"/>
                </a:cubicBezTo>
                <a:cubicBezTo>
                  <a:pt x="2250782" y="154655"/>
                  <a:pt x="2329274" y="163474"/>
                  <a:pt x="2404533" y="182289"/>
                </a:cubicBezTo>
                <a:cubicBezTo>
                  <a:pt x="2484165" y="102655"/>
                  <a:pt x="2443707" y="128834"/>
                  <a:pt x="2517422" y="91978"/>
                </a:cubicBezTo>
                <a:cubicBezTo>
                  <a:pt x="2528711" y="80689"/>
                  <a:pt x="2535433" y="59976"/>
                  <a:pt x="2551289" y="58111"/>
                </a:cubicBezTo>
                <a:cubicBezTo>
                  <a:pt x="2603743" y="51940"/>
                  <a:pt x="2657002" y="62264"/>
                  <a:pt x="2709333" y="69400"/>
                </a:cubicBezTo>
                <a:cubicBezTo>
                  <a:pt x="2752416" y="75275"/>
                  <a:pt x="2792744" y="89678"/>
                  <a:pt x="2833511" y="103266"/>
                </a:cubicBezTo>
                <a:cubicBezTo>
                  <a:pt x="2923822" y="99503"/>
                  <a:pt x="3014963" y="104761"/>
                  <a:pt x="3104444" y="91978"/>
                </a:cubicBezTo>
                <a:cubicBezTo>
                  <a:pt x="3123070" y="89317"/>
                  <a:pt x="3130827" y="59363"/>
                  <a:pt x="3149600" y="58111"/>
                </a:cubicBezTo>
                <a:cubicBezTo>
                  <a:pt x="3191578" y="55312"/>
                  <a:pt x="3232640" y="71874"/>
                  <a:pt x="3273777" y="80689"/>
                </a:cubicBezTo>
                <a:cubicBezTo>
                  <a:pt x="3285413" y="83182"/>
                  <a:pt x="3307644" y="91978"/>
                  <a:pt x="3307644" y="91978"/>
                </a:cubicBezTo>
              </a:path>
            </a:pathLst>
          </a:custGeom>
          <a:ln>
            <a:headEnd type="none" w="med" len="med"/>
            <a:tailEnd type="none" w="med" len="med"/>
          </a:ln>
        </p:spPr>
        <p:style>
          <a:lnRef idx="1">
            <a:schemeClr val="dk1"/>
          </a:lnRef>
          <a:fillRef idx="0">
            <a:schemeClr val="dk1"/>
          </a:fillRef>
          <a:effectRef idx="0">
            <a:schemeClr val="dk1"/>
          </a:effectRef>
          <a:fontRef idx="minor">
            <a:schemeClr val="tx1"/>
          </a:fontRef>
        </p:style>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de-DE" sz="2400" b="0" i="0" u="none" strike="noStrike" cap="none" normalizeH="0" baseline="0">
              <a:ln>
                <a:noFill/>
              </a:ln>
              <a:solidFill>
                <a:srgbClr val="000000"/>
              </a:solidFill>
              <a:effectLst/>
              <a:latin typeface="Lucida Grande CY" pitchFamily="-111" charset="-52"/>
              <a:ea typeface="ヒラギノ角ゴ Pro W3" pitchFamily="-111" charset="-128"/>
              <a:cs typeface="ヒラギノ角ゴ Pro W3" pitchFamily="-111" charset="-128"/>
            </a:endParaRPr>
          </a:p>
        </p:txBody>
      </p:sp>
      <p:sp>
        <p:nvSpPr>
          <p:cNvPr id="18" name="Textfeld 17">
            <a:extLst>
              <a:ext uri="{FF2B5EF4-FFF2-40B4-BE49-F238E27FC236}">
                <a16:creationId xmlns:a16="http://schemas.microsoft.com/office/drawing/2014/main" id="{5E302019-70B8-4628-BFE9-D24F115E72C3}"/>
              </a:ext>
            </a:extLst>
          </p:cNvPr>
          <p:cNvSpPr txBox="1"/>
          <p:nvPr/>
        </p:nvSpPr>
        <p:spPr>
          <a:xfrm>
            <a:off x="6682368" y="3199553"/>
            <a:ext cx="919013" cy="338554"/>
          </a:xfrm>
          <a:prstGeom prst="rect">
            <a:avLst/>
          </a:prstGeom>
          <a:noFill/>
        </p:spPr>
        <p:txBody>
          <a:bodyPr wrap="square" rtlCol="0">
            <a:spAutoFit/>
          </a:bodyPr>
          <a:lstStyle/>
          <a:p>
            <a:r>
              <a:rPr lang="en-US" sz="1600" dirty="0"/>
              <a:t>time</a:t>
            </a:r>
            <a:endParaRPr lang="de-DE" sz="1600" dirty="0"/>
          </a:p>
        </p:txBody>
      </p:sp>
      <p:sp>
        <p:nvSpPr>
          <p:cNvPr id="19" name="Textfeld 18">
            <a:extLst>
              <a:ext uri="{FF2B5EF4-FFF2-40B4-BE49-F238E27FC236}">
                <a16:creationId xmlns:a16="http://schemas.microsoft.com/office/drawing/2014/main" id="{8921001A-B95A-4514-87CB-F7011F5A468E}"/>
              </a:ext>
            </a:extLst>
          </p:cNvPr>
          <p:cNvSpPr txBox="1"/>
          <p:nvPr/>
        </p:nvSpPr>
        <p:spPr>
          <a:xfrm rot="16200000">
            <a:off x="4591354" y="1435345"/>
            <a:ext cx="1378113" cy="338554"/>
          </a:xfrm>
          <a:prstGeom prst="rect">
            <a:avLst/>
          </a:prstGeom>
          <a:noFill/>
        </p:spPr>
        <p:txBody>
          <a:bodyPr wrap="square" rtlCol="0">
            <a:spAutoFit/>
          </a:bodyPr>
          <a:lstStyle/>
          <a:p>
            <a:r>
              <a:rPr lang="en-US" sz="1600" dirty="0"/>
              <a:t>Budget use</a:t>
            </a:r>
            <a:endParaRPr lang="de-DE" sz="1600" dirty="0"/>
          </a:p>
        </p:txBody>
      </p:sp>
    </p:spTree>
    <p:extLst>
      <p:ext uri="{BB962C8B-B14F-4D97-AF65-F5344CB8AC3E}">
        <p14:creationId xmlns:p14="http://schemas.microsoft.com/office/powerpoint/2010/main" val="25855768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79FA09E-5D6A-74DE-C582-B4D74BA54348}"/>
              </a:ext>
            </a:extLst>
          </p:cNvPr>
          <p:cNvSpPr>
            <a:spLocks noGrp="1"/>
          </p:cNvSpPr>
          <p:nvPr>
            <p:ph type="title"/>
          </p:nvPr>
        </p:nvSpPr>
        <p:spPr/>
        <p:txBody>
          <a:bodyPr/>
          <a:lstStyle/>
          <a:p>
            <a:r>
              <a:rPr lang="en-US" dirty="0"/>
              <a:t>Modelling absolute costs and defining an IPF threshold</a:t>
            </a:r>
            <a:endParaRPr lang="en-GB" dirty="0"/>
          </a:p>
        </p:txBody>
      </p:sp>
      <p:sp>
        <p:nvSpPr>
          <p:cNvPr id="10" name="Text Placeholder 9">
            <a:extLst>
              <a:ext uri="{FF2B5EF4-FFF2-40B4-BE49-F238E27FC236}">
                <a16:creationId xmlns:a16="http://schemas.microsoft.com/office/drawing/2014/main" id="{CD3AAC9F-1D63-2081-B449-56398BC95D37}"/>
              </a:ext>
            </a:extLst>
          </p:cNvPr>
          <p:cNvSpPr>
            <a:spLocks noGrp="1"/>
          </p:cNvSpPr>
          <p:nvPr>
            <p:ph type="body" sz="quarter" idx="10"/>
          </p:nvPr>
        </p:nvSpPr>
        <p:spPr>
          <a:xfrm>
            <a:off x="604540" y="915566"/>
            <a:ext cx="4255491" cy="3096344"/>
          </a:xfrm>
        </p:spPr>
        <p:txBody>
          <a:bodyPr/>
          <a:lstStyle/>
          <a:p>
            <a:pPr>
              <a:buSzPct val="100000"/>
            </a:pPr>
            <a:r>
              <a:rPr lang="en-US" sz="2000" dirty="0"/>
              <a:t>Budget becomes available incrementally (</a:t>
            </a:r>
            <a:r>
              <a:rPr lang="en-US" sz="2000" dirty="0" err="1"/>
              <a:t>B_gain</a:t>
            </a:r>
            <a:r>
              <a:rPr lang="en-US" sz="2000" dirty="0"/>
              <a:t>) </a:t>
            </a:r>
          </a:p>
          <a:p>
            <a:pPr>
              <a:buSzPct val="100000"/>
            </a:pPr>
            <a:r>
              <a:rPr lang="en-US" sz="2000" dirty="0"/>
              <a:t>budget spent / budget received=1</a:t>
            </a:r>
          </a:p>
          <a:p>
            <a:pPr>
              <a:buSzPct val="100000"/>
            </a:pPr>
            <a:r>
              <a:rPr lang="en-US" sz="2000" dirty="0"/>
              <a:t>Set initial threshold by either assuming maximum or average cost </a:t>
            </a:r>
          </a:p>
          <a:p>
            <a:pPr>
              <a:buSzPct val="100000"/>
            </a:pPr>
            <a:r>
              <a:rPr lang="en-US" sz="2000" dirty="0"/>
              <a:t>Adjust based on used budget</a:t>
            </a:r>
          </a:p>
          <a:p>
            <a:pPr>
              <a:buSzPct val="100000"/>
            </a:pPr>
            <a:r>
              <a:rPr lang="en-US" sz="2000" dirty="0"/>
              <a:t>Add penalty to handle overspending</a:t>
            </a:r>
          </a:p>
          <a:p>
            <a:pPr>
              <a:buSzPct val="100000"/>
            </a:pPr>
            <a:endParaRPr lang="en-US" sz="2000" dirty="0"/>
          </a:p>
          <a:p>
            <a:pPr>
              <a:buSzPct val="100000"/>
            </a:pPr>
            <a:endParaRPr lang="en-US" dirty="0"/>
          </a:p>
        </p:txBody>
      </p:sp>
      <p:sp>
        <p:nvSpPr>
          <p:cNvPr id="9" name="Text Placeholder 8">
            <a:extLst>
              <a:ext uri="{FF2B5EF4-FFF2-40B4-BE49-F238E27FC236}">
                <a16:creationId xmlns:a16="http://schemas.microsoft.com/office/drawing/2014/main" id="{0971E3A2-C782-8A8C-4D8F-B0A264A4413A}"/>
              </a:ext>
            </a:extLst>
          </p:cNvPr>
          <p:cNvSpPr>
            <a:spLocks noGrp="1"/>
          </p:cNvSpPr>
          <p:nvPr>
            <p:ph type="body" sz="half" idx="2"/>
          </p:nvPr>
        </p:nvSpPr>
        <p:spPr/>
        <p:txBody>
          <a:bodyPr/>
          <a:lstStyle/>
          <a:p>
            <a:endParaRPr lang="en-GB" dirty="0"/>
          </a:p>
        </p:txBody>
      </p:sp>
      <p:sp>
        <p:nvSpPr>
          <p:cNvPr id="7" name="Footer Placeholder 6">
            <a:extLst>
              <a:ext uri="{FF2B5EF4-FFF2-40B4-BE49-F238E27FC236}">
                <a16:creationId xmlns:a16="http://schemas.microsoft.com/office/drawing/2014/main" id="{6103CDFC-9C78-B161-2CA0-D3757A032293}"/>
              </a:ext>
            </a:extLst>
          </p:cNvPr>
          <p:cNvSpPr>
            <a:spLocks noGrp="1"/>
          </p:cNvSpPr>
          <p:nvPr>
            <p:ph type="ftr" sz="quarter" idx="11"/>
          </p:nvPr>
        </p:nvSpPr>
        <p:spPr/>
        <p:txBody>
          <a:bodyPr/>
          <a:lstStyle/>
          <a:p>
            <a:r>
              <a:rPr lang="it-IT"/>
              <a:t>Tutorial @ IE2025 | christian.beyer@ovgu.de 24.06.2025</a:t>
            </a:r>
            <a:endParaRPr lang="en-GB" dirty="0"/>
          </a:p>
        </p:txBody>
      </p:sp>
      <p:sp>
        <p:nvSpPr>
          <p:cNvPr id="8" name="Slide Number Placeholder 7">
            <a:extLst>
              <a:ext uri="{FF2B5EF4-FFF2-40B4-BE49-F238E27FC236}">
                <a16:creationId xmlns:a16="http://schemas.microsoft.com/office/drawing/2014/main" id="{108998B2-ABF9-888C-F918-A450C13ADB3E}"/>
              </a:ext>
            </a:extLst>
          </p:cNvPr>
          <p:cNvSpPr>
            <a:spLocks noGrp="1"/>
          </p:cNvSpPr>
          <p:nvPr>
            <p:ph type="sldNum" sz="quarter" idx="12"/>
          </p:nvPr>
        </p:nvSpPr>
        <p:spPr/>
        <p:txBody>
          <a:bodyPr/>
          <a:lstStyle/>
          <a:p>
            <a:fld id="{8E024F8E-A03E-4AAA-A06E-73FE51DB7709}" type="slidenum">
              <a:rPr lang="en-GB" smtClean="0"/>
              <a:t>13</a:t>
            </a:fld>
            <a:endParaRPr lang="en-GB"/>
          </a:p>
        </p:txBody>
      </p:sp>
      <p:pic>
        <p:nvPicPr>
          <p:cNvPr id="3" name="Grafik 2">
            <a:extLst>
              <a:ext uri="{FF2B5EF4-FFF2-40B4-BE49-F238E27FC236}">
                <a16:creationId xmlns:a16="http://schemas.microsoft.com/office/drawing/2014/main" id="{1F22CEB0-4F66-4C83-B2FF-0C8FA1719436}"/>
              </a:ext>
            </a:extLst>
          </p:cNvPr>
          <p:cNvPicPr>
            <a:picLocks noChangeAspect="1"/>
          </p:cNvPicPr>
          <p:nvPr/>
        </p:nvPicPr>
        <p:blipFill>
          <a:blip r:embed="rId3"/>
          <a:stretch>
            <a:fillRect/>
          </a:stretch>
        </p:blipFill>
        <p:spPr>
          <a:xfrm>
            <a:off x="5178271" y="816049"/>
            <a:ext cx="1234865" cy="491808"/>
          </a:xfrm>
          <a:prstGeom prst="rect">
            <a:avLst/>
          </a:prstGeom>
        </p:spPr>
      </p:pic>
      <p:pic>
        <p:nvPicPr>
          <p:cNvPr id="6" name="Grafik 5">
            <a:extLst>
              <a:ext uri="{FF2B5EF4-FFF2-40B4-BE49-F238E27FC236}">
                <a16:creationId xmlns:a16="http://schemas.microsoft.com/office/drawing/2014/main" id="{3B15EA91-31C5-426E-A619-0A8914B99E13}"/>
              </a:ext>
            </a:extLst>
          </p:cNvPr>
          <p:cNvPicPr>
            <a:picLocks noChangeAspect="1"/>
          </p:cNvPicPr>
          <p:nvPr/>
        </p:nvPicPr>
        <p:blipFill>
          <a:blip r:embed="rId4"/>
          <a:stretch>
            <a:fillRect/>
          </a:stretch>
        </p:blipFill>
        <p:spPr>
          <a:xfrm>
            <a:off x="7668344" y="910835"/>
            <a:ext cx="1041287" cy="391118"/>
          </a:xfrm>
          <a:prstGeom prst="rect">
            <a:avLst/>
          </a:prstGeom>
        </p:spPr>
      </p:pic>
      <p:pic>
        <p:nvPicPr>
          <p:cNvPr id="12" name="Grafik 11">
            <a:extLst>
              <a:ext uri="{FF2B5EF4-FFF2-40B4-BE49-F238E27FC236}">
                <a16:creationId xmlns:a16="http://schemas.microsoft.com/office/drawing/2014/main" id="{BF64A9AA-38C9-414A-8A01-60757C83C12B}"/>
              </a:ext>
            </a:extLst>
          </p:cNvPr>
          <p:cNvPicPr>
            <a:picLocks noChangeAspect="1"/>
          </p:cNvPicPr>
          <p:nvPr/>
        </p:nvPicPr>
        <p:blipFill>
          <a:blip r:embed="rId5"/>
          <a:stretch>
            <a:fillRect/>
          </a:stretch>
        </p:blipFill>
        <p:spPr>
          <a:xfrm>
            <a:off x="5578316" y="1446341"/>
            <a:ext cx="1954827" cy="907213"/>
          </a:xfrm>
          <a:prstGeom prst="rect">
            <a:avLst/>
          </a:prstGeom>
        </p:spPr>
      </p:pic>
      <p:pic>
        <p:nvPicPr>
          <p:cNvPr id="14" name="Grafik 13">
            <a:extLst>
              <a:ext uri="{FF2B5EF4-FFF2-40B4-BE49-F238E27FC236}">
                <a16:creationId xmlns:a16="http://schemas.microsoft.com/office/drawing/2014/main" id="{0F774B09-649B-4F24-8238-CE7E694BA706}"/>
              </a:ext>
            </a:extLst>
          </p:cNvPr>
          <p:cNvPicPr>
            <a:picLocks noChangeAspect="1"/>
          </p:cNvPicPr>
          <p:nvPr/>
        </p:nvPicPr>
        <p:blipFill>
          <a:blip r:embed="rId6"/>
          <a:stretch>
            <a:fillRect/>
          </a:stretch>
        </p:blipFill>
        <p:spPr>
          <a:xfrm>
            <a:off x="5074255" y="2480876"/>
            <a:ext cx="3098145" cy="1805690"/>
          </a:xfrm>
          <a:prstGeom prst="rect">
            <a:avLst/>
          </a:prstGeom>
        </p:spPr>
      </p:pic>
      <p:pic>
        <p:nvPicPr>
          <p:cNvPr id="16" name="Grafik 15">
            <a:extLst>
              <a:ext uri="{FF2B5EF4-FFF2-40B4-BE49-F238E27FC236}">
                <a16:creationId xmlns:a16="http://schemas.microsoft.com/office/drawing/2014/main" id="{E5305896-7B08-4AC6-9655-499B5D199B5C}"/>
              </a:ext>
            </a:extLst>
          </p:cNvPr>
          <p:cNvPicPr>
            <a:picLocks noChangeAspect="1"/>
          </p:cNvPicPr>
          <p:nvPr/>
        </p:nvPicPr>
        <p:blipFill>
          <a:blip r:embed="rId7"/>
          <a:stretch>
            <a:fillRect/>
          </a:stretch>
        </p:blipFill>
        <p:spPr>
          <a:xfrm>
            <a:off x="6679549" y="904256"/>
            <a:ext cx="853594" cy="397697"/>
          </a:xfrm>
          <a:prstGeom prst="rect">
            <a:avLst/>
          </a:prstGeom>
        </p:spPr>
      </p:pic>
    </p:spTree>
    <p:extLst>
      <p:ext uri="{BB962C8B-B14F-4D97-AF65-F5344CB8AC3E}">
        <p14:creationId xmlns:p14="http://schemas.microsoft.com/office/powerpoint/2010/main" val="2199067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79FA09E-5D6A-74DE-C582-B4D74BA54348}"/>
              </a:ext>
            </a:extLst>
          </p:cNvPr>
          <p:cNvSpPr>
            <a:spLocks noGrp="1"/>
          </p:cNvSpPr>
          <p:nvPr>
            <p:ph type="title"/>
          </p:nvPr>
        </p:nvSpPr>
        <p:spPr/>
        <p:txBody>
          <a:bodyPr/>
          <a:lstStyle/>
          <a:p>
            <a:r>
              <a:rPr lang="en-US" dirty="0"/>
              <a:t>Scoring missing features in a data stream</a:t>
            </a:r>
            <a:endParaRPr lang="en-GB" dirty="0"/>
          </a:p>
        </p:txBody>
      </p:sp>
      <p:sp>
        <p:nvSpPr>
          <p:cNvPr id="10" name="Text Placeholder 9">
            <a:extLst>
              <a:ext uri="{FF2B5EF4-FFF2-40B4-BE49-F238E27FC236}">
                <a16:creationId xmlns:a16="http://schemas.microsoft.com/office/drawing/2014/main" id="{CD3AAC9F-1D63-2081-B449-56398BC95D37}"/>
              </a:ext>
            </a:extLst>
          </p:cNvPr>
          <p:cNvSpPr>
            <a:spLocks noGrp="1"/>
          </p:cNvSpPr>
          <p:nvPr>
            <p:ph type="body" sz="quarter" idx="10"/>
          </p:nvPr>
        </p:nvSpPr>
        <p:spPr>
          <a:xfrm>
            <a:off x="604541" y="915566"/>
            <a:ext cx="4265132" cy="3096344"/>
          </a:xfrm>
        </p:spPr>
        <p:txBody>
          <a:bodyPr/>
          <a:lstStyle/>
          <a:p>
            <a:pPr>
              <a:buSzPct val="100000"/>
            </a:pPr>
            <a:r>
              <a:rPr lang="en-US" sz="2000" dirty="0"/>
              <a:t>Average Euclidean Distance after [0,1] normalization of </a:t>
            </a:r>
            <a:r>
              <a:rPr lang="en-US" sz="2000"/>
              <a:t>num features</a:t>
            </a:r>
            <a:endParaRPr lang="en-US" sz="2000" dirty="0"/>
          </a:p>
          <a:p>
            <a:pPr>
              <a:buSzPct val="100000"/>
            </a:pPr>
            <a:r>
              <a:rPr lang="en-US" sz="2000" dirty="0"/>
              <a:t>Use window of past instances to calculate the mean value of each feature given a class</a:t>
            </a:r>
          </a:p>
          <a:p>
            <a:pPr>
              <a:buSzPct val="100000"/>
            </a:pPr>
            <a:r>
              <a:rPr lang="en-US" sz="2000" dirty="0"/>
              <a:t>The further apart the higher the importance</a:t>
            </a:r>
          </a:p>
          <a:p>
            <a:pPr>
              <a:buSzPct val="100000"/>
            </a:pPr>
            <a:r>
              <a:rPr lang="en-US" sz="2000" dirty="0"/>
              <a:t>Merit = importance / cost</a:t>
            </a:r>
          </a:p>
          <a:p>
            <a:pPr>
              <a:buSzPct val="100000"/>
            </a:pPr>
            <a:endParaRPr lang="en-US" sz="2000" dirty="0"/>
          </a:p>
        </p:txBody>
      </p:sp>
      <p:sp>
        <p:nvSpPr>
          <p:cNvPr id="9" name="Text Placeholder 8">
            <a:extLst>
              <a:ext uri="{FF2B5EF4-FFF2-40B4-BE49-F238E27FC236}">
                <a16:creationId xmlns:a16="http://schemas.microsoft.com/office/drawing/2014/main" id="{0971E3A2-C782-8A8C-4D8F-B0A264A4413A}"/>
              </a:ext>
            </a:extLst>
          </p:cNvPr>
          <p:cNvSpPr>
            <a:spLocks noGrp="1"/>
          </p:cNvSpPr>
          <p:nvPr>
            <p:ph type="body" sz="half" idx="2"/>
          </p:nvPr>
        </p:nvSpPr>
        <p:spPr/>
        <p:txBody>
          <a:bodyPr/>
          <a:lstStyle/>
          <a:p>
            <a:endParaRPr lang="en-GB" dirty="0"/>
          </a:p>
        </p:txBody>
      </p:sp>
      <p:sp>
        <p:nvSpPr>
          <p:cNvPr id="7" name="Footer Placeholder 6">
            <a:extLst>
              <a:ext uri="{FF2B5EF4-FFF2-40B4-BE49-F238E27FC236}">
                <a16:creationId xmlns:a16="http://schemas.microsoft.com/office/drawing/2014/main" id="{6103CDFC-9C78-B161-2CA0-D3757A032293}"/>
              </a:ext>
            </a:extLst>
          </p:cNvPr>
          <p:cNvSpPr>
            <a:spLocks noGrp="1"/>
          </p:cNvSpPr>
          <p:nvPr>
            <p:ph type="ftr" sz="quarter" idx="11"/>
          </p:nvPr>
        </p:nvSpPr>
        <p:spPr/>
        <p:txBody>
          <a:bodyPr/>
          <a:lstStyle/>
          <a:p>
            <a:r>
              <a:rPr lang="it-IT"/>
              <a:t>Tutorial @ IE2025 | christian.beyer@ovgu.de 24.06.2025</a:t>
            </a:r>
            <a:endParaRPr lang="en-GB" dirty="0"/>
          </a:p>
        </p:txBody>
      </p:sp>
      <p:sp>
        <p:nvSpPr>
          <p:cNvPr id="8" name="Slide Number Placeholder 7">
            <a:extLst>
              <a:ext uri="{FF2B5EF4-FFF2-40B4-BE49-F238E27FC236}">
                <a16:creationId xmlns:a16="http://schemas.microsoft.com/office/drawing/2014/main" id="{108998B2-ABF9-888C-F918-A450C13ADB3E}"/>
              </a:ext>
            </a:extLst>
          </p:cNvPr>
          <p:cNvSpPr>
            <a:spLocks noGrp="1"/>
          </p:cNvSpPr>
          <p:nvPr>
            <p:ph type="sldNum" sz="quarter" idx="12"/>
          </p:nvPr>
        </p:nvSpPr>
        <p:spPr/>
        <p:txBody>
          <a:bodyPr/>
          <a:lstStyle/>
          <a:p>
            <a:fld id="{8E024F8E-A03E-4AAA-A06E-73FE51DB7709}" type="slidenum">
              <a:rPr lang="en-GB" smtClean="0"/>
              <a:t>14</a:t>
            </a:fld>
            <a:endParaRPr lang="en-GB"/>
          </a:p>
        </p:txBody>
      </p:sp>
      <p:pic>
        <p:nvPicPr>
          <p:cNvPr id="12" name="Grafik 11">
            <a:extLst>
              <a:ext uri="{FF2B5EF4-FFF2-40B4-BE49-F238E27FC236}">
                <a16:creationId xmlns:a16="http://schemas.microsoft.com/office/drawing/2014/main" id="{FE78C520-58D2-425F-BA2B-767DD7719C6E}"/>
              </a:ext>
            </a:extLst>
          </p:cNvPr>
          <p:cNvPicPr>
            <a:picLocks noChangeAspect="1"/>
          </p:cNvPicPr>
          <p:nvPr/>
        </p:nvPicPr>
        <p:blipFill>
          <a:blip r:embed="rId3"/>
          <a:stretch>
            <a:fillRect/>
          </a:stretch>
        </p:blipFill>
        <p:spPr>
          <a:xfrm>
            <a:off x="4869673" y="996215"/>
            <a:ext cx="3697512" cy="1770639"/>
          </a:xfrm>
          <a:prstGeom prst="rect">
            <a:avLst/>
          </a:prstGeom>
        </p:spPr>
      </p:pic>
      <p:sp>
        <p:nvSpPr>
          <p:cNvPr id="13" name="Textfeld 12">
            <a:extLst>
              <a:ext uri="{FF2B5EF4-FFF2-40B4-BE49-F238E27FC236}">
                <a16:creationId xmlns:a16="http://schemas.microsoft.com/office/drawing/2014/main" id="{C8F23819-339F-4911-9062-CE30996750F9}"/>
              </a:ext>
            </a:extLst>
          </p:cNvPr>
          <p:cNvSpPr txBox="1"/>
          <p:nvPr/>
        </p:nvSpPr>
        <p:spPr>
          <a:xfrm>
            <a:off x="5004048" y="3219822"/>
            <a:ext cx="3960440" cy="1015663"/>
          </a:xfrm>
          <a:prstGeom prst="rect">
            <a:avLst/>
          </a:prstGeom>
          <a:noFill/>
        </p:spPr>
        <p:txBody>
          <a:bodyPr wrap="square" rtlCol="0">
            <a:spAutoFit/>
          </a:bodyPr>
          <a:lstStyle/>
          <a:p>
            <a:r>
              <a:rPr lang="en-US" sz="1200" dirty="0"/>
              <a:t>[</a:t>
            </a:r>
            <a:r>
              <a:rPr lang="de-DE" sz="1200" b="0" i="0" dirty="0">
                <a:solidFill>
                  <a:srgbClr val="000000"/>
                </a:solidFill>
                <a:effectLst/>
                <a:latin typeface="LMRoman10-Regular"/>
              </a:rPr>
              <a:t>Yuan, </a:t>
            </a:r>
            <a:r>
              <a:rPr lang="de-DE" sz="1200" b="0" i="0" dirty="0" err="1">
                <a:solidFill>
                  <a:srgbClr val="000000"/>
                </a:solidFill>
                <a:effectLst/>
                <a:latin typeface="LMRoman10-Regular"/>
              </a:rPr>
              <a:t>Lanqin</a:t>
            </a:r>
            <a:r>
              <a:rPr lang="de-DE" sz="1200" b="0" i="0" dirty="0">
                <a:solidFill>
                  <a:srgbClr val="000000"/>
                </a:solidFill>
                <a:effectLst/>
                <a:latin typeface="LMRoman10-Regular"/>
              </a:rPr>
              <a:t>, </a:t>
            </a:r>
            <a:r>
              <a:rPr lang="de-DE" sz="1200" b="0" i="0" dirty="0" err="1">
                <a:solidFill>
                  <a:srgbClr val="000000"/>
                </a:solidFill>
                <a:effectLst/>
                <a:latin typeface="LMRoman10-Regular"/>
              </a:rPr>
              <a:t>Pfahringer</a:t>
            </a:r>
            <a:r>
              <a:rPr lang="de-DE" sz="1200" b="0" i="0" dirty="0">
                <a:solidFill>
                  <a:srgbClr val="000000"/>
                </a:solidFill>
                <a:effectLst/>
                <a:latin typeface="LMRoman10-Regular"/>
              </a:rPr>
              <a:t>, Bernhard, and </a:t>
            </a:r>
            <a:r>
              <a:rPr lang="de-DE" sz="1200" b="0" i="0" dirty="0" err="1">
                <a:solidFill>
                  <a:srgbClr val="000000"/>
                </a:solidFill>
                <a:effectLst/>
                <a:latin typeface="LMRoman10-Regular"/>
              </a:rPr>
              <a:t>Barddal</a:t>
            </a:r>
            <a:r>
              <a:rPr lang="de-DE" sz="1200" b="0" i="0" dirty="0">
                <a:solidFill>
                  <a:srgbClr val="000000"/>
                </a:solidFill>
                <a:effectLst/>
                <a:latin typeface="LMRoman10-Regular"/>
              </a:rPr>
              <a:t>, Jean Paul. “Iterative </a:t>
            </a:r>
            <a:r>
              <a:rPr lang="de-DE" sz="1200" b="0" i="0" dirty="0" err="1">
                <a:solidFill>
                  <a:srgbClr val="000000"/>
                </a:solidFill>
                <a:effectLst/>
                <a:latin typeface="LMRoman10-Regular"/>
              </a:rPr>
              <a:t>subset</a:t>
            </a:r>
            <a:endParaRPr lang="de-DE" sz="1200" b="0" i="0" dirty="0">
              <a:solidFill>
                <a:srgbClr val="000000"/>
              </a:solidFill>
              <a:effectLst/>
              <a:latin typeface="LMRoman10-Regular"/>
            </a:endParaRPr>
          </a:p>
          <a:p>
            <a:r>
              <a:rPr lang="de-DE" sz="1200" b="0" i="0" dirty="0" err="1">
                <a:solidFill>
                  <a:srgbClr val="000000"/>
                </a:solidFill>
                <a:effectLst/>
                <a:latin typeface="LMRoman10-Regular"/>
              </a:rPr>
              <a:t>selection</a:t>
            </a:r>
            <a:r>
              <a:rPr lang="de-DE" sz="1200" b="0" i="0" dirty="0">
                <a:solidFill>
                  <a:srgbClr val="000000"/>
                </a:solidFill>
                <a:effectLst/>
                <a:latin typeface="LMRoman10-Regular"/>
              </a:rPr>
              <a:t> </a:t>
            </a:r>
            <a:r>
              <a:rPr lang="de-DE" sz="1200" b="0" i="0" dirty="0" err="1">
                <a:solidFill>
                  <a:srgbClr val="000000"/>
                </a:solidFill>
                <a:effectLst/>
                <a:latin typeface="LMRoman10-Regular"/>
              </a:rPr>
              <a:t>for</a:t>
            </a:r>
            <a:r>
              <a:rPr lang="de-DE" sz="1200" b="0" i="0" dirty="0">
                <a:solidFill>
                  <a:srgbClr val="000000"/>
                </a:solidFill>
                <a:effectLst/>
                <a:latin typeface="LMRoman10-Regular"/>
              </a:rPr>
              <a:t> feature </a:t>
            </a:r>
            <a:r>
              <a:rPr lang="de-DE" sz="1200" b="0" i="0" dirty="0" err="1">
                <a:solidFill>
                  <a:srgbClr val="000000"/>
                </a:solidFill>
                <a:effectLst/>
                <a:latin typeface="LMRoman10-Regular"/>
              </a:rPr>
              <a:t>drifting</a:t>
            </a:r>
            <a:r>
              <a:rPr lang="de-DE" sz="1200" b="0" i="0" dirty="0">
                <a:solidFill>
                  <a:srgbClr val="000000"/>
                </a:solidFill>
                <a:effectLst/>
                <a:latin typeface="LMRoman10-Regular"/>
              </a:rPr>
              <a:t> </a:t>
            </a:r>
            <a:r>
              <a:rPr lang="de-DE" sz="1200" b="0" i="0" dirty="0" err="1">
                <a:solidFill>
                  <a:srgbClr val="000000"/>
                </a:solidFill>
                <a:effectLst/>
                <a:latin typeface="LMRoman10-Regular"/>
              </a:rPr>
              <a:t>data</a:t>
            </a:r>
            <a:r>
              <a:rPr lang="de-DE" sz="1200" b="0" i="0" dirty="0">
                <a:solidFill>
                  <a:srgbClr val="000000"/>
                </a:solidFill>
                <a:effectLst/>
                <a:latin typeface="LMRoman10-Regular"/>
              </a:rPr>
              <a:t> </a:t>
            </a:r>
            <a:r>
              <a:rPr lang="de-DE" sz="1200" b="0" i="0" dirty="0" err="1">
                <a:solidFill>
                  <a:srgbClr val="000000"/>
                </a:solidFill>
                <a:effectLst/>
                <a:latin typeface="LMRoman10-Regular"/>
              </a:rPr>
              <a:t>streams</a:t>
            </a:r>
            <a:r>
              <a:rPr lang="de-DE" sz="1200" b="0" i="0" dirty="0">
                <a:solidFill>
                  <a:srgbClr val="000000"/>
                </a:solidFill>
                <a:effectLst/>
                <a:latin typeface="LMRoman10-Regular"/>
              </a:rPr>
              <a:t>”. In: </a:t>
            </a:r>
            <a:r>
              <a:rPr lang="de-DE" sz="1200" b="0" i="1" dirty="0">
                <a:solidFill>
                  <a:srgbClr val="000000"/>
                </a:solidFill>
                <a:effectLst/>
                <a:latin typeface="LMRoman10-Italic"/>
              </a:rPr>
              <a:t>Proceedings </a:t>
            </a:r>
            <a:r>
              <a:rPr lang="de-DE" sz="1200" b="0" i="1" dirty="0" err="1">
                <a:solidFill>
                  <a:srgbClr val="000000"/>
                </a:solidFill>
                <a:effectLst/>
                <a:latin typeface="LMRoman10-Italic"/>
              </a:rPr>
              <a:t>of</a:t>
            </a:r>
            <a:r>
              <a:rPr lang="de-DE" sz="1200" b="0" i="1" dirty="0">
                <a:solidFill>
                  <a:srgbClr val="000000"/>
                </a:solidFill>
                <a:effectLst/>
                <a:latin typeface="LMRoman10-Italic"/>
              </a:rPr>
              <a:t> </a:t>
            </a:r>
            <a:r>
              <a:rPr lang="de-DE" sz="1200" b="0" i="1" dirty="0" err="1">
                <a:solidFill>
                  <a:srgbClr val="000000"/>
                </a:solidFill>
                <a:effectLst/>
                <a:latin typeface="LMRoman10-Italic"/>
              </a:rPr>
              <a:t>the</a:t>
            </a:r>
            <a:r>
              <a:rPr lang="de-DE" sz="1200" b="0" i="1" dirty="0">
                <a:solidFill>
                  <a:srgbClr val="000000"/>
                </a:solidFill>
                <a:effectLst/>
                <a:latin typeface="LMRoman10-Italic"/>
              </a:rPr>
              <a:t> 33rd Annual ACM Symposium on Applied Computing, SAC 2018, </a:t>
            </a:r>
            <a:r>
              <a:rPr lang="de-DE" sz="1200" b="0" i="0" dirty="0">
                <a:solidFill>
                  <a:srgbClr val="000000"/>
                </a:solidFill>
                <a:effectLst/>
                <a:latin typeface="LMRoman10-Regular"/>
              </a:rPr>
              <a:t>pp. 510–517.</a:t>
            </a:r>
            <a:r>
              <a:rPr lang="de-DE" sz="1200" dirty="0"/>
              <a:t> </a:t>
            </a:r>
            <a:r>
              <a:rPr lang="en-US" sz="1200" dirty="0"/>
              <a:t>]</a:t>
            </a:r>
            <a:endParaRPr lang="de-DE" sz="1200" dirty="0"/>
          </a:p>
        </p:txBody>
      </p:sp>
    </p:spTree>
    <p:extLst>
      <p:ext uri="{BB962C8B-B14F-4D97-AF65-F5344CB8AC3E}">
        <p14:creationId xmlns:p14="http://schemas.microsoft.com/office/powerpoint/2010/main" val="37548254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A6EA544-B46D-7B08-DB3E-D48672691230}"/>
              </a:ext>
            </a:extLst>
          </p:cNvPr>
          <p:cNvSpPr>
            <a:spLocks noGrp="1"/>
          </p:cNvSpPr>
          <p:nvPr>
            <p:ph type="title"/>
          </p:nvPr>
        </p:nvSpPr>
        <p:spPr/>
        <p:txBody>
          <a:bodyPr/>
          <a:lstStyle/>
          <a:p>
            <a:r>
              <a:rPr lang="en-GB" dirty="0"/>
              <a:t>AED</a:t>
            </a:r>
          </a:p>
        </p:txBody>
      </p:sp>
      <p:sp>
        <p:nvSpPr>
          <p:cNvPr id="6" name="Text Placeholder 5">
            <a:extLst>
              <a:ext uri="{FF2B5EF4-FFF2-40B4-BE49-F238E27FC236}">
                <a16:creationId xmlns:a16="http://schemas.microsoft.com/office/drawing/2014/main" id="{17573EFE-A815-F78C-7782-D200063E7286}"/>
              </a:ext>
            </a:extLst>
          </p:cNvPr>
          <p:cNvSpPr>
            <a:spLocks noGrp="1"/>
          </p:cNvSpPr>
          <p:nvPr>
            <p:ph type="body" sz="quarter" idx="10"/>
          </p:nvPr>
        </p:nvSpPr>
        <p:spPr/>
        <p:txBody>
          <a:bodyPr/>
          <a:lstStyle/>
          <a:p>
            <a:endParaRPr lang="en-GB" dirty="0"/>
          </a:p>
        </p:txBody>
      </p:sp>
      <p:sp>
        <p:nvSpPr>
          <p:cNvPr id="5" name="Text Placeholder 4">
            <a:extLst>
              <a:ext uri="{FF2B5EF4-FFF2-40B4-BE49-F238E27FC236}">
                <a16:creationId xmlns:a16="http://schemas.microsoft.com/office/drawing/2014/main" id="{1E0C13D3-2A85-E8D4-5596-6EBB5ADBD686}"/>
              </a:ext>
            </a:extLst>
          </p:cNvPr>
          <p:cNvSpPr>
            <a:spLocks noGrp="1"/>
          </p:cNvSpPr>
          <p:nvPr>
            <p:ph type="body" sz="half" idx="2"/>
          </p:nvPr>
        </p:nvSpPr>
        <p:spPr/>
        <p:txBody>
          <a:bodyPr/>
          <a:lstStyle/>
          <a:p>
            <a:endParaRPr lang="en-GB"/>
          </a:p>
        </p:txBody>
      </p:sp>
      <p:pic>
        <p:nvPicPr>
          <p:cNvPr id="7" name="Grafik 6">
            <a:extLst>
              <a:ext uri="{FF2B5EF4-FFF2-40B4-BE49-F238E27FC236}">
                <a16:creationId xmlns:a16="http://schemas.microsoft.com/office/drawing/2014/main" id="{1EC23CC1-585B-479B-88AE-36FE8635B36D}"/>
              </a:ext>
            </a:extLst>
          </p:cNvPr>
          <p:cNvPicPr>
            <a:picLocks noChangeAspect="1"/>
          </p:cNvPicPr>
          <p:nvPr/>
        </p:nvPicPr>
        <p:blipFill>
          <a:blip r:embed="rId2"/>
          <a:srcRect t="1528"/>
          <a:stretch/>
        </p:blipFill>
        <p:spPr>
          <a:xfrm>
            <a:off x="1691680" y="555526"/>
            <a:ext cx="6230314" cy="3876580"/>
          </a:xfrm>
          <a:prstGeom prst="rect">
            <a:avLst/>
          </a:prstGeom>
        </p:spPr>
      </p:pic>
      <p:sp>
        <p:nvSpPr>
          <p:cNvPr id="2" name="Footer Placeholder 1">
            <a:extLst>
              <a:ext uri="{FF2B5EF4-FFF2-40B4-BE49-F238E27FC236}">
                <a16:creationId xmlns:a16="http://schemas.microsoft.com/office/drawing/2014/main" id="{55EEBABE-EC2E-6BE4-5F88-57A7E5CCA0A3}"/>
              </a:ext>
            </a:extLst>
          </p:cNvPr>
          <p:cNvSpPr>
            <a:spLocks noGrp="1"/>
          </p:cNvSpPr>
          <p:nvPr>
            <p:ph type="ftr" sz="quarter" idx="11"/>
          </p:nvPr>
        </p:nvSpPr>
        <p:spPr/>
        <p:txBody>
          <a:bodyPr/>
          <a:lstStyle/>
          <a:p>
            <a:r>
              <a:rPr lang="it-IT"/>
              <a:t>Tutorial @ IE2025 | christian.beyer@ovgu.de 24.06.2025</a:t>
            </a:r>
            <a:endParaRPr lang="en-GB" dirty="0"/>
          </a:p>
        </p:txBody>
      </p:sp>
      <p:sp>
        <p:nvSpPr>
          <p:cNvPr id="3" name="Slide Number Placeholder 2">
            <a:extLst>
              <a:ext uri="{FF2B5EF4-FFF2-40B4-BE49-F238E27FC236}">
                <a16:creationId xmlns:a16="http://schemas.microsoft.com/office/drawing/2014/main" id="{EC8869BE-FD7A-82B9-127B-AAC875C64DED}"/>
              </a:ext>
            </a:extLst>
          </p:cNvPr>
          <p:cNvSpPr>
            <a:spLocks noGrp="1"/>
          </p:cNvSpPr>
          <p:nvPr>
            <p:ph type="sldNum" sz="quarter" idx="12"/>
          </p:nvPr>
        </p:nvSpPr>
        <p:spPr/>
        <p:txBody>
          <a:bodyPr/>
          <a:lstStyle/>
          <a:p>
            <a:fld id="{8E024F8E-A03E-4AAA-A06E-73FE51DB7709}" type="slidenum">
              <a:rPr lang="en-GB" smtClean="0"/>
              <a:t>15</a:t>
            </a:fld>
            <a:endParaRPr lang="en-GB"/>
          </a:p>
        </p:txBody>
      </p:sp>
    </p:spTree>
    <p:extLst>
      <p:ext uri="{BB962C8B-B14F-4D97-AF65-F5344CB8AC3E}">
        <p14:creationId xmlns:p14="http://schemas.microsoft.com/office/powerpoint/2010/main" val="12656802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79FA09E-5D6A-74DE-C582-B4D74BA54348}"/>
              </a:ext>
            </a:extLst>
          </p:cNvPr>
          <p:cNvSpPr>
            <a:spLocks noGrp="1"/>
          </p:cNvSpPr>
          <p:nvPr>
            <p:ph type="title"/>
          </p:nvPr>
        </p:nvSpPr>
        <p:spPr/>
        <p:txBody>
          <a:bodyPr/>
          <a:lstStyle/>
          <a:p>
            <a:r>
              <a:rPr lang="en-US" dirty="0"/>
              <a:t>Scoring an instance with missing features in a data stream</a:t>
            </a:r>
            <a:endParaRPr lang="en-GB" dirty="0"/>
          </a:p>
        </p:txBody>
      </p:sp>
      <p:sp>
        <p:nvSpPr>
          <p:cNvPr id="10" name="Text Placeholder 9">
            <a:extLst>
              <a:ext uri="{FF2B5EF4-FFF2-40B4-BE49-F238E27FC236}">
                <a16:creationId xmlns:a16="http://schemas.microsoft.com/office/drawing/2014/main" id="{CD3AAC9F-1D63-2081-B449-56398BC95D37}"/>
              </a:ext>
            </a:extLst>
          </p:cNvPr>
          <p:cNvSpPr>
            <a:spLocks noGrp="1"/>
          </p:cNvSpPr>
          <p:nvPr>
            <p:ph type="body" sz="quarter" idx="10"/>
          </p:nvPr>
        </p:nvSpPr>
        <p:spPr>
          <a:xfrm>
            <a:off x="604541" y="915566"/>
            <a:ext cx="4265132" cy="3096344"/>
          </a:xfrm>
        </p:spPr>
        <p:txBody>
          <a:bodyPr/>
          <a:lstStyle/>
          <a:p>
            <a:pPr>
              <a:buSzPct val="100000"/>
            </a:pPr>
            <a:r>
              <a:rPr lang="en-US" sz="2000" dirty="0"/>
              <a:t>Calculate merits of all features</a:t>
            </a:r>
          </a:p>
          <a:p>
            <a:pPr>
              <a:buSzPct val="100000"/>
            </a:pPr>
            <a:r>
              <a:rPr lang="en-US" sz="2000" dirty="0"/>
              <a:t>Sum up merits of available features and divide by number of features to get the current instance quality </a:t>
            </a:r>
          </a:p>
          <a:p>
            <a:pPr>
              <a:buSzPct val="100000"/>
            </a:pPr>
            <a:r>
              <a:rPr lang="en-US" sz="2000" dirty="0"/>
              <a:t>Calculate quality after acquisition selection</a:t>
            </a:r>
          </a:p>
          <a:p>
            <a:pPr>
              <a:buSzPct val="100000"/>
            </a:pPr>
            <a:r>
              <a:rPr lang="en-US" sz="2000" dirty="0"/>
              <a:t>Use the quality (gain) as the score that is presented to the IPF </a:t>
            </a:r>
          </a:p>
          <a:p>
            <a:pPr>
              <a:buSzPct val="100000"/>
            </a:pPr>
            <a:endParaRPr lang="en-US" sz="2000" dirty="0"/>
          </a:p>
          <a:p>
            <a:pPr>
              <a:buSzPct val="100000"/>
            </a:pPr>
            <a:endParaRPr lang="en-US" sz="2000" dirty="0"/>
          </a:p>
        </p:txBody>
      </p:sp>
      <p:sp>
        <p:nvSpPr>
          <p:cNvPr id="9" name="Text Placeholder 8">
            <a:extLst>
              <a:ext uri="{FF2B5EF4-FFF2-40B4-BE49-F238E27FC236}">
                <a16:creationId xmlns:a16="http://schemas.microsoft.com/office/drawing/2014/main" id="{0971E3A2-C782-8A8C-4D8F-B0A264A4413A}"/>
              </a:ext>
            </a:extLst>
          </p:cNvPr>
          <p:cNvSpPr>
            <a:spLocks noGrp="1"/>
          </p:cNvSpPr>
          <p:nvPr>
            <p:ph type="body" sz="half" idx="2"/>
          </p:nvPr>
        </p:nvSpPr>
        <p:spPr/>
        <p:txBody>
          <a:bodyPr/>
          <a:lstStyle/>
          <a:p>
            <a:endParaRPr lang="en-GB" dirty="0"/>
          </a:p>
        </p:txBody>
      </p:sp>
      <p:sp>
        <p:nvSpPr>
          <p:cNvPr id="7" name="Footer Placeholder 6">
            <a:extLst>
              <a:ext uri="{FF2B5EF4-FFF2-40B4-BE49-F238E27FC236}">
                <a16:creationId xmlns:a16="http://schemas.microsoft.com/office/drawing/2014/main" id="{6103CDFC-9C78-B161-2CA0-D3757A032293}"/>
              </a:ext>
            </a:extLst>
          </p:cNvPr>
          <p:cNvSpPr>
            <a:spLocks noGrp="1"/>
          </p:cNvSpPr>
          <p:nvPr>
            <p:ph type="ftr" sz="quarter" idx="11"/>
          </p:nvPr>
        </p:nvSpPr>
        <p:spPr/>
        <p:txBody>
          <a:bodyPr/>
          <a:lstStyle/>
          <a:p>
            <a:r>
              <a:rPr lang="it-IT"/>
              <a:t>Tutorial @ IE2025 | christian.beyer@ovgu.de 24.06.2025</a:t>
            </a:r>
            <a:endParaRPr lang="en-GB" dirty="0"/>
          </a:p>
        </p:txBody>
      </p:sp>
      <p:sp>
        <p:nvSpPr>
          <p:cNvPr id="8" name="Slide Number Placeholder 7">
            <a:extLst>
              <a:ext uri="{FF2B5EF4-FFF2-40B4-BE49-F238E27FC236}">
                <a16:creationId xmlns:a16="http://schemas.microsoft.com/office/drawing/2014/main" id="{108998B2-ABF9-888C-F918-A450C13ADB3E}"/>
              </a:ext>
            </a:extLst>
          </p:cNvPr>
          <p:cNvSpPr>
            <a:spLocks noGrp="1"/>
          </p:cNvSpPr>
          <p:nvPr>
            <p:ph type="sldNum" sz="quarter" idx="12"/>
          </p:nvPr>
        </p:nvSpPr>
        <p:spPr/>
        <p:txBody>
          <a:bodyPr/>
          <a:lstStyle/>
          <a:p>
            <a:fld id="{8E024F8E-A03E-4AAA-A06E-73FE51DB7709}" type="slidenum">
              <a:rPr lang="en-GB" smtClean="0"/>
              <a:t>16</a:t>
            </a:fld>
            <a:endParaRPr lang="en-GB"/>
          </a:p>
        </p:txBody>
      </p:sp>
      <p:sp>
        <p:nvSpPr>
          <p:cNvPr id="13" name="Textfeld 12">
            <a:extLst>
              <a:ext uri="{FF2B5EF4-FFF2-40B4-BE49-F238E27FC236}">
                <a16:creationId xmlns:a16="http://schemas.microsoft.com/office/drawing/2014/main" id="{C8F23819-339F-4911-9062-CE30996750F9}"/>
              </a:ext>
            </a:extLst>
          </p:cNvPr>
          <p:cNvSpPr txBox="1"/>
          <p:nvPr/>
        </p:nvSpPr>
        <p:spPr>
          <a:xfrm>
            <a:off x="4993420" y="3098444"/>
            <a:ext cx="3960440" cy="577081"/>
          </a:xfrm>
          <a:prstGeom prst="rect">
            <a:avLst/>
          </a:prstGeom>
          <a:noFill/>
        </p:spPr>
        <p:txBody>
          <a:bodyPr wrap="square" rtlCol="0">
            <a:spAutoFit/>
          </a:bodyPr>
          <a:lstStyle/>
          <a:p>
            <a:r>
              <a:rPr lang="en-US" sz="1050" dirty="0"/>
              <a:t>[1] </a:t>
            </a:r>
            <a:r>
              <a:rPr lang="de-DE" sz="1050" dirty="0"/>
              <a:t>Beyer, C., Büttner, M., </a:t>
            </a:r>
            <a:r>
              <a:rPr lang="de-DE" sz="1050" dirty="0" err="1"/>
              <a:t>Unnikrishnan</a:t>
            </a:r>
            <a:r>
              <a:rPr lang="de-DE" sz="1050" dirty="0"/>
              <a:t>, V. </a:t>
            </a:r>
            <a:r>
              <a:rPr lang="de-DE" sz="1050" i="1" dirty="0"/>
              <a:t>et al.</a:t>
            </a:r>
            <a:r>
              <a:rPr lang="de-DE" sz="1050" dirty="0"/>
              <a:t> </a:t>
            </a:r>
            <a:r>
              <a:rPr lang="de-DE" sz="1050" dirty="0" err="1"/>
              <a:t>Active</a:t>
            </a:r>
            <a:r>
              <a:rPr lang="de-DE" sz="1050" dirty="0"/>
              <a:t> feature </a:t>
            </a:r>
            <a:r>
              <a:rPr lang="de-DE" sz="1050" dirty="0" err="1"/>
              <a:t>acquisition</a:t>
            </a:r>
            <a:r>
              <a:rPr lang="de-DE" sz="1050" dirty="0"/>
              <a:t> on </a:t>
            </a:r>
            <a:r>
              <a:rPr lang="de-DE" sz="1050" dirty="0" err="1"/>
              <a:t>data</a:t>
            </a:r>
            <a:r>
              <a:rPr lang="de-DE" sz="1050" dirty="0"/>
              <a:t> </a:t>
            </a:r>
            <a:r>
              <a:rPr lang="de-DE" sz="1050" dirty="0" err="1"/>
              <a:t>streams</a:t>
            </a:r>
            <a:r>
              <a:rPr lang="de-DE" sz="1050" dirty="0"/>
              <a:t> </a:t>
            </a:r>
            <a:r>
              <a:rPr lang="de-DE" sz="1050" dirty="0" err="1"/>
              <a:t>under</a:t>
            </a:r>
            <a:r>
              <a:rPr lang="de-DE" sz="1050" dirty="0"/>
              <a:t> feature </a:t>
            </a:r>
            <a:r>
              <a:rPr lang="de-DE" sz="1050" dirty="0" err="1"/>
              <a:t>drift</a:t>
            </a:r>
            <a:r>
              <a:rPr lang="de-DE" sz="1050" dirty="0"/>
              <a:t>. </a:t>
            </a:r>
            <a:r>
              <a:rPr lang="de-DE" sz="1050" i="1" dirty="0"/>
              <a:t>Ann. </a:t>
            </a:r>
            <a:r>
              <a:rPr lang="de-DE" sz="1050" i="1" dirty="0" err="1"/>
              <a:t>Telecommun</a:t>
            </a:r>
            <a:r>
              <a:rPr lang="de-DE" sz="1050" i="1" dirty="0"/>
              <a:t>.</a:t>
            </a:r>
            <a:r>
              <a:rPr lang="de-DE" sz="1050" dirty="0"/>
              <a:t> </a:t>
            </a:r>
            <a:r>
              <a:rPr lang="de-DE" sz="1050" b="1" dirty="0"/>
              <a:t>75</a:t>
            </a:r>
            <a:r>
              <a:rPr lang="de-DE" sz="1050" dirty="0"/>
              <a:t>, 597–611 (2020)</a:t>
            </a:r>
          </a:p>
        </p:txBody>
      </p:sp>
      <p:pic>
        <p:nvPicPr>
          <p:cNvPr id="3" name="Grafik 2">
            <a:extLst>
              <a:ext uri="{FF2B5EF4-FFF2-40B4-BE49-F238E27FC236}">
                <a16:creationId xmlns:a16="http://schemas.microsoft.com/office/drawing/2014/main" id="{6945D5A8-F7B4-4276-9E3C-3B78A6115EBA}"/>
              </a:ext>
            </a:extLst>
          </p:cNvPr>
          <p:cNvPicPr>
            <a:picLocks noChangeAspect="1"/>
          </p:cNvPicPr>
          <p:nvPr/>
        </p:nvPicPr>
        <p:blipFill>
          <a:blip r:embed="rId3"/>
          <a:stretch>
            <a:fillRect/>
          </a:stretch>
        </p:blipFill>
        <p:spPr>
          <a:xfrm>
            <a:off x="4931006" y="986645"/>
            <a:ext cx="4212994" cy="651771"/>
          </a:xfrm>
          <a:prstGeom prst="rect">
            <a:avLst/>
          </a:prstGeom>
        </p:spPr>
      </p:pic>
      <p:pic>
        <p:nvPicPr>
          <p:cNvPr id="6" name="Grafik 5">
            <a:extLst>
              <a:ext uri="{FF2B5EF4-FFF2-40B4-BE49-F238E27FC236}">
                <a16:creationId xmlns:a16="http://schemas.microsoft.com/office/drawing/2014/main" id="{51B4740F-D444-41ED-953C-BD0E28D5C67C}"/>
              </a:ext>
            </a:extLst>
          </p:cNvPr>
          <p:cNvPicPr>
            <a:picLocks noChangeAspect="1"/>
          </p:cNvPicPr>
          <p:nvPr/>
        </p:nvPicPr>
        <p:blipFill>
          <a:blip r:embed="rId4"/>
          <a:stretch>
            <a:fillRect/>
          </a:stretch>
        </p:blipFill>
        <p:spPr>
          <a:xfrm>
            <a:off x="4726657" y="1858614"/>
            <a:ext cx="4265132" cy="439182"/>
          </a:xfrm>
          <a:prstGeom prst="rect">
            <a:avLst/>
          </a:prstGeom>
        </p:spPr>
      </p:pic>
      <p:sp>
        <p:nvSpPr>
          <p:cNvPr id="16" name="Textfeld 15">
            <a:extLst>
              <a:ext uri="{FF2B5EF4-FFF2-40B4-BE49-F238E27FC236}">
                <a16:creationId xmlns:a16="http://schemas.microsoft.com/office/drawing/2014/main" id="{4152EE1D-2FD0-4F1D-AC8D-6F243ADC532B}"/>
              </a:ext>
            </a:extLst>
          </p:cNvPr>
          <p:cNvSpPr txBox="1"/>
          <p:nvPr/>
        </p:nvSpPr>
        <p:spPr>
          <a:xfrm>
            <a:off x="4701543" y="3614065"/>
            <a:ext cx="4565449" cy="738664"/>
          </a:xfrm>
          <a:prstGeom prst="rect">
            <a:avLst/>
          </a:prstGeom>
          <a:noFill/>
        </p:spPr>
        <p:txBody>
          <a:bodyPr wrap="square">
            <a:spAutoFit/>
          </a:bodyPr>
          <a:lstStyle/>
          <a:p>
            <a:r>
              <a:rPr lang="en-GB" sz="1050" dirty="0">
                <a:latin typeface="Calibri" panose="020F0502020204030204" pitchFamily="34" charset="0"/>
                <a:ea typeface="Calibri" panose="020F0502020204030204" pitchFamily="34" charset="0"/>
                <a:cs typeface="Calibri" panose="020F0502020204030204" pitchFamily="34" charset="0"/>
              </a:rPr>
              <a:t>[2] </a:t>
            </a:r>
            <a:r>
              <a:rPr lang="en-US" sz="1050" b="0" i="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Büttner</a:t>
            </a:r>
            <a:r>
              <a:rPr lang="en-US" sz="105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US" sz="1050" b="0" i="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Maik</a:t>
            </a:r>
            <a:r>
              <a:rPr lang="en-US" sz="105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Beyer, Christian, and </a:t>
            </a:r>
            <a:r>
              <a:rPr lang="en-US" sz="1050" b="0" i="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Spiliopoulou</a:t>
            </a:r>
            <a:r>
              <a:rPr lang="en-US" sz="105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Myra. “Reducing Missingness in a Stream through Cost-Aware Active Feature Acquisition”. In: </a:t>
            </a:r>
            <a:r>
              <a:rPr lang="en-US" sz="1050" b="0" i="1"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2022 IEEE 9th International Conference on Data Science and Advanced Analytics (DSAA)</a:t>
            </a:r>
            <a:r>
              <a:rPr lang="en-US" sz="105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endParaRPr lang="de-DE" sz="1050" dirty="0"/>
          </a:p>
        </p:txBody>
      </p:sp>
      <p:pic>
        <p:nvPicPr>
          <p:cNvPr id="18" name="Grafik 17">
            <a:extLst>
              <a:ext uri="{FF2B5EF4-FFF2-40B4-BE49-F238E27FC236}">
                <a16:creationId xmlns:a16="http://schemas.microsoft.com/office/drawing/2014/main" id="{6847920B-AC90-4CC7-A4FC-13EA42A23D87}"/>
              </a:ext>
            </a:extLst>
          </p:cNvPr>
          <p:cNvPicPr>
            <a:picLocks noChangeAspect="1"/>
          </p:cNvPicPr>
          <p:nvPr/>
        </p:nvPicPr>
        <p:blipFill>
          <a:blip r:embed="rId5"/>
          <a:stretch>
            <a:fillRect/>
          </a:stretch>
        </p:blipFill>
        <p:spPr>
          <a:xfrm>
            <a:off x="5151307" y="2597303"/>
            <a:ext cx="3558848" cy="289585"/>
          </a:xfrm>
          <a:prstGeom prst="rect">
            <a:avLst/>
          </a:prstGeom>
        </p:spPr>
      </p:pic>
    </p:spTree>
    <p:extLst>
      <p:ext uri="{BB962C8B-B14F-4D97-AF65-F5344CB8AC3E}">
        <p14:creationId xmlns:p14="http://schemas.microsoft.com/office/powerpoint/2010/main" val="30944928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79FA09E-5D6A-74DE-C582-B4D74BA54348}"/>
              </a:ext>
            </a:extLst>
          </p:cNvPr>
          <p:cNvSpPr>
            <a:spLocks noGrp="1"/>
          </p:cNvSpPr>
          <p:nvPr>
            <p:ph type="title"/>
          </p:nvPr>
        </p:nvSpPr>
        <p:spPr/>
        <p:txBody>
          <a:bodyPr/>
          <a:lstStyle/>
          <a:p>
            <a:r>
              <a:rPr lang="en-US" dirty="0"/>
              <a:t>Acquiring multiple features per instance</a:t>
            </a:r>
            <a:endParaRPr lang="en-GB" dirty="0"/>
          </a:p>
        </p:txBody>
      </p:sp>
      <p:sp>
        <p:nvSpPr>
          <p:cNvPr id="10" name="Text Placeholder 9">
            <a:extLst>
              <a:ext uri="{FF2B5EF4-FFF2-40B4-BE49-F238E27FC236}">
                <a16:creationId xmlns:a16="http://schemas.microsoft.com/office/drawing/2014/main" id="{CD3AAC9F-1D63-2081-B449-56398BC95D37}"/>
              </a:ext>
            </a:extLst>
          </p:cNvPr>
          <p:cNvSpPr>
            <a:spLocks noGrp="1"/>
          </p:cNvSpPr>
          <p:nvPr>
            <p:ph type="body" sz="quarter" idx="10"/>
          </p:nvPr>
        </p:nvSpPr>
        <p:spPr>
          <a:xfrm>
            <a:off x="604540" y="915566"/>
            <a:ext cx="4255491" cy="3096344"/>
          </a:xfrm>
        </p:spPr>
        <p:txBody>
          <a:bodyPr/>
          <a:lstStyle/>
          <a:p>
            <a:pPr>
              <a:buSzPct val="100000"/>
            </a:pPr>
            <a:r>
              <a:rPr lang="en-US" sz="2000" i="1" dirty="0"/>
              <a:t>k</a:t>
            </a:r>
            <a:r>
              <a:rPr lang="en-US" sz="2000" dirty="0"/>
              <a:t>-Best missing of the instance</a:t>
            </a:r>
          </a:p>
          <a:p>
            <a:pPr>
              <a:buSzPct val="100000"/>
            </a:pPr>
            <a:r>
              <a:rPr lang="en-US" sz="2000" i="1" dirty="0"/>
              <a:t>k</a:t>
            </a:r>
            <a:r>
              <a:rPr lang="en-US" sz="2000" dirty="0"/>
              <a:t>-</a:t>
            </a:r>
            <a:r>
              <a:rPr lang="en-US" sz="2000" dirty="0" err="1"/>
              <a:t>GlobalBest</a:t>
            </a:r>
            <a:r>
              <a:rPr lang="en-US" sz="2000" dirty="0"/>
              <a:t> irrespective of missing features of the instance</a:t>
            </a:r>
          </a:p>
          <a:p>
            <a:pPr>
              <a:buSzPct val="100000"/>
            </a:pPr>
            <a:r>
              <a:rPr lang="en-US" sz="2000" i="1" dirty="0"/>
              <a:t>k</a:t>
            </a:r>
            <a:r>
              <a:rPr lang="en-US" sz="2000" dirty="0"/>
              <a:t>-</a:t>
            </a:r>
            <a:r>
              <a:rPr lang="en-US" sz="2000" dirty="0" err="1"/>
              <a:t>MaxMean</a:t>
            </a:r>
            <a:r>
              <a:rPr lang="en-US" sz="2000" dirty="0"/>
              <a:t>, adds up to </a:t>
            </a:r>
            <a:r>
              <a:rPr lang="en-US" sz="2000" i="1" dirty="0"/>
              <a:t>k</a:t>
            </a:r>
            <a:r>
              <a:rPr lang="en-US" sz="2000" dirty="0"/>
              <a:t> while quality of instance improves</a:t>
            </a:r>
          </a:p>
          <a:p>
            <a:pPr>
              <a:buSzPct val="100000"/>
            </a:pPr>
            <a:endParaRPr lang="en-US" sz="2000" dirty="0"/>
          </a:p>
          <a:p>
            <a:pPr>
              <a:buSzPct val="100000"/>
            </a:pPr>
            <a:endParaRPr lang="en-US" dirty="0"/>
          </a:p>
        </p:txBody>
      </p:sp>
      <p:sp>
        <p:nvSpPr>
          <p:cNvPr id="9" name="Text Placeholder 8">
            <a:extLst>
              <a:ext uri="{FF2B5EF4-FFF2-40B4-BE49-F238E27FC236}">
                <a16:creationId xmlns:a16="http://schemas.microsoft.com/office/drawing/2014/main" id="{0971E3A2-C782-8A8C-4D8F-B0A264A4413A}"/>
              </a:ext>
            </a:extLst>
          </p:cNvPr>
          <p:cNvSpPr>
            <a:spLocks noGrp="1"/>
          </p:cNvSpPr>
          <p:nvPr>
            <p:ph type="body" sz="half" idx="2"/>
          </p:nvPr>
        </p:nvSpPr>
        <p:spPr/>
        <p:txBody>
          <a:bodyPr/>
          <a:lstStyle/>
          <a:p>
            <a:endParaRPr lang="en-GB" dirty="0"/>
          </a:p>
        </p:txBody>
      </p:sp>
      <p:sp>
        <p:nvSpPr>
          <p:cNvPr id="7" name="Footer Placeholder 6">
            <a:extLst>
              <a:ext uri="{FF2B5EF4-FFF2-40B4-BE49-F238E27FC236}">
                <a16:creationId xmlns:a16="http://schemas.microsoft.com/office/drawing/2014/main" id="{6103CDFC-9C78-B161-2CA0-D3757A032293}"/>
              </a:ext>
            </a:extLst>
          </p:cNvPr>
          <p:cNvSpPr>
            <a:spLocks noGrp="1"/>
          </p:cNvSpPr>
          <p:nvPr>
            <p:ph type="ftr" sz="quarter" idx="11"/>
          </p:nvPr>
        </p:nvSpPr>
        <p:spPr/>
        <p:txBody>
          <a:bodyPr/>
          <a:lstStyle/>
          <a:p>
            <a:r>
              <a:rPr lang="it-IT"/>
              <a:t>Tutorial @ IE2025 | christian.beyer@ovgu.de 24.06.2025</a:t>
            </a:r>
            <a:endParaRPr lang="en-GB" dirty="0"/>
          </a:p>
        </p:txBody>
      </p:sp>
      <p:sp>
        <p:nvSpPr>
          <p:cNvPr id="8" name="Slide Number Placeholder 7">
            <a:extLst>
              <a:ext uri="{FF2B5EF4-FFF2-40B4-BE49-F238E27FC236}">
                <a16:creationId xmlns:a16="http://schemas.microsoft.com/office/drawing/2014/main" id="{108998B2-ABF9-888C-F918-A450C13ADB3E}"/>
              </a:ext>
            </a:extLst>
          </p:cNvPr>
          <p:cNvSpPr>
            <a:spLocks noGrp="1"/>
          </p:cNvSpPr>
          <p:nvPr>
            <p:ph type="sldNum" sz="quarter" idx="12"/>
          </p:nvPr>
        </p:nvSpPr>
        <p:spPr/>
        <p:txBody>
          <a:bodyPr/>
          <a:lstStyle/>
          <a:p>
            <a:fld id="{8E024F8E-A03E-4AAA-A06E-73FE51DB7709}" type="slidenum">
              <a:rPr lang="en-GB" smtClean="0"/>
              <a:t>17</a:t>
            </a:fld>
            <a:endParaRPr lang="en-GB"/>
          </a:p>
        </p:txBody>
      </p:sp>
      <p:pic>
        <p:nvPicPr>
          <p:cNvPr id="5" name="Grafik 4">
            <a:extLst>
              <a:ext uri="{FF2B5EF4-FFF2-40B4-BE49-F238E27FC236}">
                <a16:creationId xmlns:a16="http://schemas.microsoft.com/office/drawing/2014/main" id="{8D76B5AB-E1C4-4E8E-BD3F-ACD8AF2206BB}"/>
              </a:ext>
            </a:extLst>
          </p:cNvPr>
          <p:cNvPicPr>
            <a:picLocks noChangeAspect="1"/>
          </p:cNvPicPr>
          <p:nvPr/>
        </p:nvPicPr>
        <p:blipFill>
          <a:blip r:embed="rId3"/>
          <a:stretch>
            <a:fillRect/>
          </a:stretch>
        </p:blipFill>
        <p:spPr>
          <a:xfrm>
            <a:off x="5099737" y="766447"/>
            <a:ext cx="3144671" cy="3584484"/>
          </a:xfrm>
          <a:prstGeom prst="rect">
            <a:avLst/>
          </a:prstGeom>
        </p:spPr>
      </p:pic>
    </p:spTree>
    <p:extLst>
      <p:ext uri="{BB962C8B-B14F-4D97-AF65-F5344CB8AC3E}">
        <p14:creationId xmlns:p14="http://schemas.microsoft.com/office/powerpoint/2010/main" val="16172378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79FA09E-5D6A-74DE-C582-B4D74BA54348}"/>
              </a:ext>
            </a:extLst>
          </p:cNvPr>
          <p:cNvSpPr>
            <a:spLocks noGrp="1"/>
          </p:cNvSpPr>
          <p:nvPr>
            <p:ph type="title"/>
          </p:nvPr>
        </p:nvSpPr>
        <p:spPr/>
        <p:txBody>
          <a:bodyPr/>
          <a:lstStyle/>
          <a:p>
            <a:r>
              <a:rPr lang="en-US" dirty="0"/>
              <a:t>Summary</a:t>
            </a:r>
            <a:endParaRPr lang="en-GB" dirty="0"/>
          </a:p>
        </p:txBody>
      </p:sp>
      <p:sp>
        <p:nvSpPr>
          <p:cNvPr id="10" name="Text Placeholder 9">
            <a:extLst>
              <a:ext uri="{FF2B5EF4-FFF2-40B4-BE49-F238E27FC236}">
                <a16:creationId xmlns:a16="http://schemas.microsoft.com/office/drawing/2014/main" id="{CD3AAC9F-1D63-2081-B449-56398BC95D37}"/>
              </a:ext>
            </a:extLst>
          </p:cNvPr>
          <p:cNvSpPr>
            <a:spLocks noGrp="1"/>
          </p:cNvSpPr>
          <p:nvPr>
            <p:ph type="body" sz="quarter" idx="10"/>
          </p:nvPr>
        </p:nvSpPr>
        <p:spPr>
          <a:xfrm>
            <a:off x="604540" y="915566"/>
            <a:ext cx="7886699" cy="3096344"/>
          </a:xfrm>
        </p:spPr>
        <p:txBody>
          <a:bodyPr/>
          <a:lstStyle/>
          <a:p>
            <a:pPr>
              <a:buSzPct val="100000"/>
            </a:pPr>
            <a:r>
              <a:rPr lang="en-US" sz="2000" dirty="0">
                <a:solidFill>
                  <a:srgbClr val="000000"/>
                </a:solidFill>
                <a:sym typeface="Wingdings" panose="05000000000000000000" pitchFamily="2" charset="2"/>
              </a:rPr>
              <a:t>Get budget for AFA for each arriving instance (</a:t>
            </a:r>
            <a:r>
              <a:rPr lang="en-US" sz="2000" dirty="0" err="1">
                <a:solidFill>
                  <a:srgbClr val="000000"/>
                </a:solidFill>
                <a:sym typeface="Wingdings" panose="05000000000000000000" pitchFamily="2" charset="2"/>
              </a:rPr>
              <a:t>B_gain</a:t>
            </a:r>
            <a:r>
              <a:rPr lang="en-US" sz="2000" dirty="0">
                <a:solidFill>
                  <a:srgbClr val="000000"/>
                </a:solidFill>
                <a:sym typeface="Wingdings" panose="05000000000000000000" pitchFamily="2" charset="2"/>
              </a:rPr>
              <a:t>)</a:t>
            </a:r>
          </a:p>
          <a:p>
            <a:pPr>
              <a:buSzPct val="100000"/>
            </a:pPr>
            <a:r>
              <a:rPr lang="en-US" sz="2000" dirty="0">
                <a:solidFill>
                  <a:srgbClr val="000000"/>
                </a:solidFill>
                <a:sym typeface="Wingdings" panose="05000000000000000000" pitchFamily="2" charset="2"/>
              </a:rPr>
              <a:t>Estimate current feature merits based on predictive power and costs</a:t>
            </a:r>
          </a:p>
          <a:p>
            <a:pPr>
              <a:buSzPct val="100000"/>
            </a:pPr>
            <a:r>
              <a:rPr lang="en-US" sz="2000" dirty="0">
                <a:solidFill>
                  <a:srgbClr val="000000"/>
                </a:solidFill>
                <a:sym typeface="Wingdings" panose="05000000000000000000" pitchFamily="2" charset="2"/>
              </a:rPr>
              <a:t>AFA-strategy selects potential features for acquisition</a:t>
            </a:r>
          </a:p>
          <a:p>
            <a:pPr>
              <a:buSzPct val="100000"/>
            </a:pPr>
            <a:r>
              <a:rPr lang="en-US" sz="2000" dirty="0">
                <a:solidFill>
                  <a:srgbClr val="000000"/>
                </a:solidFill>
                <a:sym typeface="Wingdings" panose="05000000000000000000" pitchFamily="2" charset="2"/>
              </a:rPr>
              <a:t>Potential gain in quality is calculated (</a:t>
            </a:r>
            <a:r>
              <a:rPr lang="en-US" sz="2000" dirty="0" err="1">
                <a:solidFill>
                  <a:srgbClr val="000000"/>
                </a:solidFill>
                <a:sym typeface="Wingdings" panose="05000000000000000000" pitchFamily="2" charset="2"/>
              </a:rPr>
              <a:t>quality_gain</a:t>
            </a:r>
            <a:r>
              <a:rPr lang="en-US" sz="2000" dirty="0">
                <a:solidFill>
                  <a:srgbClr val="000000"/>
                </a:solidFill>
                <a:sym typeface="Wingdings" panose="05000000000000000000" pitchFamily="2" charset="2"/>
              </a:rPr>
              <a:t>)</a:t>
            </a:r>
          </a:p>
          <a:p>
            <a:pPr>
              <a:buSzPct val="100000"/>
            </a:pPr>
            <a:r>
              <a:rPr lang="en-US" sz="2000" dirty="0">
                <a:solidFill>
                  <a:srgbClr val="000000"/>
                </a:solidFill>
                <a:sym typeface="Wingdings" panose="05000000000000000000" pitchFamily="2" charset="2"/>
              </a:rPr>
              <a:t>Budgeting mechanism (IPF) decides whether acquisition goes through based on quality gain</a:t>
            </a:r>
          </a:p>
          <a:p>
            <a:pPr>
              <a:buSzPct val="100000"/>
            </a:pPr>
            <a:r>
              <a:rPr lang="en-US" sz="2000" dirty="0">
                <a:solidFill>
                  <a:srgbClr val="000000"/>
                </a:solidFill>
                <a:sym typeface="Wingdings" panose="05000000000000000000" pitchFamily="2" charset="2"/>
              </a:rPr>
              <a:t>Rest of missing features are imputed (</a:t>
            </a:r>
            <a:r>
              <a:rPr lang="en-US" sz="2000" dirty="0" err="1">
                <a:solidFill>
                  <a:srgbClr val="000000"/>
                </a:solidFill>
                <a:sym typeface="Wingdings" panose="05000000000000000000" pitchFamily="2" charset="2"/>
              </a:rPr>
              <a:t>numerics</a:t>
            </a:r>
            <a:r>
              <a:rPr lang="en-US" sz="2000" dirty="0">
                <a:solidFill>
                  <a:srgbClr val="000000"/>
                </a:solidFill>
                <a:sym typeface="Wingdings" panose="05000000000000000000" pitchFamily="2" charset="2"/>
              </a:rPr>
              <a:t>: mean, categorical: mode)  </a:t>
            </a:r>
          </a:p>
          <a:p>
            <a:pPr>
              <a:buSzPct val="100000"/>
            </a:pPr>
            <a:endParaRPr lang="en-US" sz="2000" i="0" dirty="0">
              <a:solidFill>
                <a:srgbClr val="000000"/>
              </a:solidFill>
              <a:effectLst/>
              <a:sym typeface="Wingdings" panose="05000000000000000000" pitchFamily="2" charset="2"/>
            </a:endParaRPr>
          </a:p>
        </p:txBody>
      </p:sp>
      <p:sp>
        <p:nvSpPr>
          <p:cNvPr id="7" name="Footer Placeholder 6">
            <a:extLst>
              <a:ext uri="{FF2B5EF4-FFF2-40B4-BE49-F238E27FC236}">
                <a16:creationId xmlns:a16="http://schemas.microsoft.com/office/drawing/2014/main" id="{6103CDFC-9C78-B161-2CA0-D3757A032293}"/>
              </a:ext>
            </a:extLst>
          </p:cNvPr>
          <p:cNvSpPr>
            <a:spLocks noGrp="1"/>
          </p:cNvSpPr>
          <p:nvPr>
            <p:ph type="ftr" sz="quarter" idx="11"/>
          </p:nvPr>
        </p:nvSpPr>
        <p:spPr/>
        <p:txBody>
          <a:bodyPr/>
          <a:lstStyle/>
          <a:p>
            <a:r>
              <a:rPr lang="it-IT"/>
              <a:t>Tutorial @ IE2025 | christian.beyer@ovgu.de 24.06.2025</a:t>
            </a:r>
            <a:endParaRPr lang="en-GB" dirty="0"/>
          </a:p>
        </p:txBody>
      </p:sp>
      <p:sp>
        <p:nvSpPr>
          <p:cNvPr id="8" name="Slide Number Placeholder 7">
            <a:extLst>
              <a:ext uri="{FF2B5EF4-FFF2-40B4-BE49-F238E27FC236}">
                <a16:creationId xmlns:a16="http://schemas.microsoft.com/office/drawing/2014/main" id="{108998B2-ABF9-888C-F918-A450C13ADB3E}"/>
              </a:ext>
            </a:extLst>
          </p:cNvPr>
          <p:cNvSpPr>
            <a:spLocks noGrp="1"/>
          </p:cNvSpPr>
          <p:nvPr>
            <p:ph type="sldNum" sz="quarter" idx="12"/>
          </p:nvPr>
        </p:nvSpPr>
        <p:spPr/>
        <p:txBody>
          <a:bodyPr/>
          <a:lstStyle/>
          <a:p>
            <a:fld id="{8E024F8E-A03E-4AAA-A06E-73FE51DB7709}" type="slidenum">
              <a:rPr lang="en-GB" smtClean="0"/>
              <a:t>18</a:t>
            </a:fld>
            <a:endParaRPr lang="en-GB"/>
          </a:p>
        </p:txBody>
      </p:sp>
    </p:spTree>
    <p:extLst>
      <p:ext uri="{BB962C8B-B14F-4D97-AF65-F5344CB8AC3E}">
        <p14:creationId xmlns:p14="http://schemas.microsoft.com/office/powerpoint/2010/main" val="15671826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79FA09E-5D6A-74DE-C582-B4D74BA54348}"/>
              </a:ext>
            </a:extLst>
          </p:cNvPr>
          <p:cNvSpPr>
            <a:spLocks noGrp="1"/>
          </p:cNvSpPr>
          <p:nvPr>
            <p:ph type="title"/>
          </p:nvPr>
        </p:nvSpPr>
        <p:spPr/>
        <p:txBody>
          <a:bodyPr/>
          <a:lstStyle/>
          <a:p>
            <a:r>
              <a:rPr lang="en-US" dirty="0"/>
              <a:t>Example on mixed_5k_shift.csv</a:t>
            </a:r>
            <a:endParaRPr lang="en-GB" dirty="0"/>
          </a:p>
        </p:txBody>
      </p:sp>
      <p:sp>
        <p:nvSpPr>
          <p:cNvPr id="7" name="Footer Placeholder 6">
            <a:extLst>
              <a:ext uri="{FF2B5EF4-FFF2-40B4-BE49-F238E27FC236}">
                <a16:creationId xmlns:a16="http://schemas.microsoft.com/office/drawing/2014/main" id="{6103CDFC-9C78-B161-2CA0-D3757A032293}"/>
              </a:ext>
            </a:extLst>
          </p:cNvPr>
          <p:cNvSpPr>
            <a:spLocks noGrp="1"/>
          </p:cNvSpPr>
          <p:nvPr>
            <p:ph type="ftr" sz="quarter" idx="11"/>
          </p:nvPr>
        </p:nvSpPr>
        <p:spPr/>
        <p:txBody>
          <a:bodyPr/>
          <a:lstStyle/>
          <a:p>
            <a:r>
              <a:rPr lang="it-IT"/>
              <a:t>Tutorial @ IE2025 | christian.beyer@ovgu.de 24.06.2025</a:t>
            </a:r>
            <a:endParaRPr lang="en-GB" dirty="0"/>
          </a:p>
        </p:txBody>
      </p:sp>
      <p:sp>
        <p:nvSpPr>
          <p:cNvPr id="8" name="Slide Number Placeholder 7">
            <a:extLst>
              <a:ext uri="{FF2B5EF4-FFF2-40B4-BE49-F238E27FC236}">
                <a16:creationId xmlns:a16="http://schemas.microsoft.com/office/drawing/2014/main" id="{108998B2-ABF9-888C-F918-A450C13ADB3E}"/>
              </a:ext>
            </a:extLst>
          </p:cNvPr>
          <p:cNvSpPr>
            <a:spLocks noGrp="1"/>
          </p:cNvSpPr>
          <p:nvPr>
            <p:ph type="sldNum" sz="quarter" idx="12"/>
          </p:nvPr>
        </p:nvSpPr>
        <p:spPr/>
        <p:txBody>
          <a:bodyPr/>
          <a:lstStyle/>
          <a:p>
            <a:fld id="{8E024F8E-A03E-4AAA-A06E-73FE51DB7709}" type="slidenum">
              <a:rPr lang="en-GB" smtClean="0"/>
              <a:t>19</a:t>
            </a:fld>
            <a:endParaRPr lang="en-GB"/>
          </a:p>
        </p:txBody>
      </p:sp>
      <p:sp>
        <p:nvSpPr>
          <p:cNvPr id="3" name="Text Placeholder 2">
            <a:extLst>
              <a:ext uri="{FF2B5EF4-FFF2-40B4-BE49-F238E27FC236}">
                <a16:creationId xmlns:a16="http://schemas.microsoft.com/office/drawing/2014/main" id="{C9C437B6-3ABF-494C-2A20-255B0B63DF6C}"/>
              </a:ext>
            </a:extLst>
          </p:cNvPr>
          <p:cNvSpPr>
            <a:spLocks noGrp="1"/>
          </p:cNvSpPr>
          <p:nvPr>
            <p:ph type="body" sz="quarter" idx="10"/>
          </p:nvPr>
        </p:nvSpPr>
        <p:spPr>
          <a:xfrm>
            <a:off x="606424" y="915566"/>
            <a:ext cx="5765775" cy="3096344"/>
          </a:xfrm>
        </p:spPr>
        <p:txBody>
          <a:bodyPr/>
          <a:lstStyle/>
          <a:p>
            <a:r>
              <a:rPr lang="en-US" dirty="0"/>
              <a:t>2 num and 2 cat features</a:t>
            </a:r>
            <a:br>
              <a:rPr lang="en-US" dirty="0"/>
            </a:br>
            <a:endParaRPr lang="en-US" dirty="0"/>
          </a:p>
          <a:p>
            <a:r>
              <a:rPr lang="en-US" dirty="0"/>
              <a:t>1</a:t>
            </a:r>
            <a:r>
              <a:rPr lang="en-US" baseline="30000" dirty="0"/>
              <a:t>st</a:t>
            </a:r>
            <a:r>
              <a:rPr lang="en-US" dirty="0"/>
              <a:t> 5k instances class = 1 if x &gt; 0.5</a:t>
            </a:r>
            <a:br>
              <a:rPr lang="en-US" dirty="0"/>
            </a:br>
            <a:endParaRPr lang="en-US" dirty="0"/>
          </a:p>
          <a:p>
            <a:r>
              <a:rPr lang="en-US" dirty="0"/>
              <a:t>2</a:t>
            </a:r>
            <a:r>
              <a:rPr lang="en-US" baseline="30000" dirty="0"/>
              <a:t>nd</a:t>
            </a:r>
            <a:r>
              <a:rPr lang="en-US" dirty="0"/>
              <a:t> 5k instances class = 1 if color=‘red’</a:t>
            </a:r>
          </a:p>
        </p:txBody>
      </p:sp>
    </p:spTree>
    <p:extLst>
      <p:ext uri="{BB962C8B-B14F-4D97-AF65-F5344CB8AC3E}">
        <p14:creationId xmlns:p14="http://schemas.microsoft.com/office/powerpoint/2010/main" val="40467699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79FA09E-5D6A-74DE-C582-B4D74BA54348}"/>
              </a:ext>
            </a:extLst>
          </p:cNvPr>
          <p:cNvSpPr>
            <a:spLocks noGrp="1"/>
          </p:cNvSpPr>
          <p:nvPr>
            <p:ph type="title"/>
          </p:nvPr>
        </p:nvSpPr>
        <p:spPr/>
        <p:txBody>
          <a:bodyPr/>
          <a:lstStyle/>
          <a:p>
            <a:r>
              <a:rPr lang="en-US" dirty="0"/>
              <a:t>Content</a:t>
            </a:r>
            <a:endParaRPr lang="en-GB" dirty="0"/>
          </a:p>
        </p:txBody>
      </p:sp>
      <p:sp>
        <p:nvSpPr>
          <p:cNvPr id="10" name="Text Placeholder 9">
            <a:extLst>
              <a:ext uri="{FF2B5EF4-FFF2-40B4-BE49-F238E27FC236}">
                <a16:creationId xmlns:a16="http://schemas.microsoft.com/office/drawing/2014/main" id="{CD3AAC9F-1D63-2081-B449-56398BC95D37}"/>
              </a:ext>
            </a:extLst>
          </p:cNvPr>
          <p:cNvSpPr>
            <a:spLocks noGrp="1"/>
          </p:cNvSpPr>
          <p:nvPr>
            <p:ph type="body" sz="quarter" idx="10"/>
          </p:nvPr>
        </p:nvSpPr>
        <p:spPr>
          <a:xfrm>
            <a:off x="604540" y="915566"/>
            <a:ext cx="5047579" cy="3096344"/>
          </a:xfrm>
        </p:spPr>
        <p:txBody>
          <a:bodyPr/>
          <a:lstStyle/>
          <a:p>
            <a:pPr marL="693420" indent="-342900">
              <a:buFont typeface="+mj-lt"/>
              <a:buAutoNum type="arabicPeriod"/>
            </a:pPr>
            <a:r>
              <a:rPr lang="de-DE" dirty="0"/>
              <a:t>Background on </a:t>
            </a:r>
            <a:r>
              <a:rPr lang="de-DE" dirty="0" err="1"/>
              <a:t>Active</a:t>
            </a:r>
            <a:r>
              <a:rPr lang="de-DE" dirty="0"/>
              <a:t> Feature Acquisition (30min)</a:t>
            </a:r>
            <a:br>
              <a:rPr lang="de-DE" dirty="0"/>
            </a:br>
            <a:endParaRPr lang="de-DE" dirty="0"/>
          </a:p>
          <a:p>
            <a:pPr marL="693420" indent="-342900">
              <a:buFont typeface="+mj-lt"/>
              <a:buAutoNum type="arabicPeriod"/>
            </a:pPr>
            <a:r>
              <a:rPr lang="de-DE" dirty="0" err="1"/>
              <a:t>Introduction</a:t>
            </a:r>
            <a:r>
              <a:rPr lang="de-DE" dirty="0"/>
              <a:t> </a:t>
            </a:r>
            <a:r>
              <a:rPr lang="de-DE" dirty="0" err="1"/>
              <a:t>to</a:t>
            </a:r>
            <a:r>
              <a:rPr lang="de-DE" dirty="0"/>
              <a:t> </a:t>
            </a:r>
            <a:r>
              <a:rPr lang="de-DE" dirty="0" err="1"/>
              <a:t>the</a:t>
            </a:r>
            <a:r>
              <a:rPr lang="de-DE" dirty="0"/>
              <a:t> Framework (10min)</a:t>
            </a:r>
            <a:br>
              <a:rPr lang="de-DE" dirty="0"/>
            </a:br>
            <a:endParaRPr lang="de-DE" dirty="0"/>
          </a:p>
          <a:p>
            <a:pPr marL="693420" indent="-342900">
              <a:buFont typeface="+mj-lt"/>
              <a:buAutoNum type="arabicPeriod"/>
            </a:pPr>
            <a:r>
              <a:rPr lang="de-DE" dirty="0"/>
              <a:t>Coding </a:t>
            </a:r>
            <a:r>
              <a:rPr lang="de-DE" dirty="0" err="1"/>
              <a:t>Exercises</a:t>
            </a:r>
            <a:r>
              <a:rPr lang="de-DE" dirty="0"/>
              <a:t> 1 (20min)</a:t>
            </a:r>
            <a:br>
              <a:rPr lang="de-DE" dirty="0"/>
            </a:br>
            <a:endParaRPr lang="de-DE" dirty="0"/>
          </a:p>
          <a:p>
            <a:pPr marL="693420" indent="-342900">
              <a:buFont typeface="+mj-lt"/>
              <a:buAutoNum type="arabicPeriod"/>
            </a:pPr>
            <a:r>
              <a:rPr lang="de-DE" dirty="0"/>
              <a:t>Coffee Break (30min)</a:t>
            </a:r>
            <a:br>
              <a:rPr lang="de-DE" dirty="0"/>
            </a:br>
            <a:endParaRPr lang="de-DE" dirty="0"/>
          </a:p>
          <a:p>
            <a:pPr marL="693420" indent="-342900">
              <a:buFont typeface="+mj-lt"/>
              <a:buAutoNum type="arabicPeriod"/>
            </a:pPr>
            <a:r>
              <a:rPr lang="de-DE" dirty="0"/>
              <a:t> Coding </a:t>
            </a:r>
            <a:r>
              <a:rPr lang="de-DE" dirty="0" err="1"/>
              <a:t>Exercises</a:t>
            </a:r>
            <a:r>
              <a:rPr lang="de-DE" dirty="0"/>
              <a:t> 2 (20-30min)</a:t>
            </a:r>
            <a:br>
              <a:rPr lang="de-DE" dirty="0"/>
            </a:br>
            <a:endParaRPr lang="de-DE" dirty="0"/>
          </a:p>
          <a:p>
            <a:pPr marL="693420" indent="-342900">
              <a:buFont typeface="+mj-lt"/>
              <a:buAutoNum type="arabicPeriod"/>
            </a:pPr>
            <a:r>
              <a:rPr lang="de-DE" dirty="0"/>
              <a:t> </a:t>
            </a:r>
            <a:r>
              <a:rPr lang="de-DE" dirty="0" err="1"/>
              <a:t>Presentation</a:t>
            </a:r>
            <a:r>
              <a:rPr lang="de-DE" dirty="0"/>
              <a:t> </a:t>
            </a:r>
            <a:r>
              <a:rPr lang="de-DE" dirty="0" err="1"/>
              <a:t>of</a:t>
            </a:r>
            <a:r>
              <a:rPr lang="de-DE" dirty="0"/>
              <a:t> Solutions and </a:t>
            </a:r>
            <a:r>
              <a:rPr lang="de-DE" dirty="0" err="1"/>
              <a:t>Discussion</a:t>
            </a:r>
            <a:r>
              <a:rPr lang="de-DE" dirty="0"/>
              <a:t> (20min)</a:t>
            </a:r>
            <a:endParaRPr lang="en-US" dirty="0"/>
          </a:p>
        </p:txBody>
      </p:sp>
      <p:sp>
        <p:nvSpPr>
          <p:cNvPr id="9" name="Text Placeholder 8">
            <a:extLst>
              <a:ext uri="{FF2B5EF4-FFF2-40B4-BE49-F238E27FC236}">
                <a16:creationId xmlns:a16="http://schemas.microsoft.com/office/drawing/2014/main" id="{0971E3A2-C782-8A8C-4D8F-B0A264A4413A}"/>
              </a:ext>
            </a:extLst>
          </p:cNvPr>
          <p:cNvSpPr>
            <a:spLocks noGrp="1"/>
          </p:cNvSpPr>
          <p:nvPr>
            <p:ph type="body" sz="half" idx="2"/>
          </p:nvPr>
        </p:nvSpPr>
        <p:spPr/>
        <p:txBody>
          <a:bodyPr/>
          <a:lstStyle/>
          <a:p>
            <a:endParaRPr lang="en-GB" dirty="0"/>
          </a:p>
        </p:txBody>
      </p:sp>
      <p:sp>
        <p:nvSpPr>
          <p:cNvPr id="7" name="Footer Placeholder 6">
            <a:extLst>
              <a:ext uri="{FF2B5EF4-FFF2-40B4-BE49-F238E27FC236}">
                <a16:creationId xmlns:a16="http://schemas.microsoft.com/office/drawing/2014/main" id="{6103CDFC-9C78-B161-2CA0-D3757A032293}"/>
              </a:ext>
            </a:extLst>
          </p:cNvPr>
          <p:cNvSpPr>
            <a:spLocks noGrp="1"/>
          </p:cNvSpPr>
          <p:nvPr>
            <p:ph type="ftr" sz="quarter" idx="11"/>
          </p:nvPr>
        </p:nvSpPr>
        <p:spPr/>
        <p:txBody>
          <a:bodyPr/>
          <a:lstStyle/>
          <a:p>
            <a:r>
              <a:rPr lang="it-IT"/>
              <a:t>Tutorial @ IE2025 | christian.beyer@ovgu.de 24.06.2025</a:t>
            </a:r>
            <a:endParaRPr lang="en-GB" dirty="0"/>
          </a:p>
        </p:txBody>
      </p:sp>
      <p:sp>
        <p:nvSpPr>
          <p:cNvPr id="8" name="Slide Number Placeholder 7">
            <a:extLst>
              <a:ext uri="{FF2B5EF4-FFF2-40B4-BE49-F238E27FC236}">
                <a16:creationId xmlns:a16="http://schemas.microsoft.com/office/drawing/2014/main" id="{108998B2-ABF9-888C-F918-A450C13ADB3E}"/>
              </a:ext>
            </a:extLst>
          </p:cNvPr>
          <p:cNvSpPr>
            <a:spLocks noGrp="1"/>
          </p:cNvSpPr>
          <p:nvPr>
            <p:ph type="sldNum" sz="quarter" idx="12"/>
          </p:nvPr>
        </p:nvSpPr>
        <p:spPr/>
        <p:txBody>
          <a:bodyPr/>
          <a:lstStyle/>
          <a:p>
            <a:fld id="{8E024F8E-A03E-4AAA-A06E-73FE51DB7709}" type="slidenum">
              <a:rPr lang="en-GB" smtClean="0"/>
              <a:t>2</a:t>
            </a:fld>
            <a:endParaRPr lang="en-GB"/>
          </a:p>
        </p:txBody>
      </p:sp>
    </p:spTree>
    <p:extLst>
      <p:ext uri="{BB962C8B-B14F-4D97-AF65-F5344CB8AC3E}">
        <p14:creationId xmlns:p14="http://schemas.microsoft.com/office/powerpoint/2010/main" val="15672315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79FA09E-5D6A-74DE-C582-B4D74BA54348}"/>
              </a:ext>
            </a:extLst>
          </p:cNvPr>
          <p:cNvSpPr>
            <a:spLocks noGrp="1"/>
          </p:cNvSpPr>
          <p:nvPr>
            <p:ph type="title"/>
          </p:nvPr>
        </p:nvSpPr>
        <p:spPr/>
        <p:txBody>
          <a:bodyPr/>
          <a:lstStyle/>
          <a:p>
            <a:r>
              <a:rPr lang="en-US" dirty="0"/>
              <a:t>Example on mixed_5k_shift.csv AED features scores</a:t>
            </a:r>
            <a:endParaRPr lang="en-GB" dirty="0"/>
          </a:p>
        </p:txBody>
      </p:sp>
      <p:sp>
        <p:nvSpPr>
          <p:cNvPr id="7" name="Footer Placeholder 6">
            <a:extLst>
              <a:ext uri="{FF2B5EF4-FFF2-40B4-BE49-F238E27FC236}">
                <a16:creationId xmlns:a16="http://schemas.microsoft.com/office/drawing/2014/main" id="{6103CDFC-9C78-B161-2CA0-D3757A032293}"/>
              </a:ext>
            </a:extLst>
          </p:cNvPr>
          <p:cNvSpPr>
            <a:spLocks noGrp="1"/>
          </p:cNvSpPr>
          <p:nvPr>
            <p:ph type="ftr" sz="quarter" idx="11"/>
          </p:nvPr>
        </p:nvSpPr>
        <p:spPr/>
        <p:txBody>
          <a:bodyPr/>
          <a:lstStyle/>
          <a:p>
            <a:r>
              <a:rPr lang="it-IT"/>
              <a:t>Tutorial @ IE2025 | christian.beyer@ovgu.de 24.06.2025</a:t>
            </a:r>
            <a:endParaRPr lang="en-GB" dirty="0"/>
          </a:p>
        </p:txBody>
      </p:sp>
      <p:sp>
        <p:nvSpPr>
          <p:cNvPr id="8" name="Slide Number Placeholder 7">
            <a:extLst>
              <a:ext uri="{FF2B5EF4-FFF2-40B4-BE49-F238E27FC236}">
                <a16:creationId xmlns:a16="http://schemas.microsoft.com/office/drawing/2014/main" id="{108998B2-ABF9-888C-F918-A450C13ADB3E}"/>
              </a:ext>
            </a:extLst>
          </p:cNvPr>
          <p:cNvSpPr>
            <a:spLocks noGrp="1"/>
          </p:cNvSpPr>
          <p:nvPr>
            <p:ph type="sldNum" sz="quarter" idx="12"/>
          </p:nvPr>
        </p:nvSpPr>
        <p:spPr/>
        <p:txBody>
          <a:bodyPr/>
          <a:lstStyle/>
          <a:p>
            <a:fld id="{8E024F8E-A03E-4AAA-A06E-73FE51DB7709}" type="slidenum">
              <a:rPr lang="en-GB" smtClean="0"/>
              <a:t>20</a:t>
            </a:fld>
            <a:endParaRPr lang="en-GB"/>
          </a:p>
        </p:txBody>
      </p:sp>
      <p:pic>
        <p:nvPicPr>
          <p:cNvPr id="9" name="Picture 8" descr="A screenshot of a graph&#10;&#10;AI-generated content may be incorrect.">
            <a:extLst>
              <a:ext uri="{FF2B5EF4-FFF2-40B4-BE49-F238E27FC236}">
                <a16:creationId xmlns:a16="http://schemas.microsoft.com/office/drawing/2014/main" id="{86446FE5-E932-0D9A-9CDF-1FE636994178}"/>
              </a:ext>
            </a:extLst>
          </p:cNvPr>
          <p:cNvPicPr>
            <a:picLocks noChangeAspect="1"/>
          </p:cNvPicPr>
          <p:nvPr/>
        </p:nvPicPr>
        <p:blipFill>
          <a:blip r:embed="rId2"/>
          <a:stretch>
            <a:fillRect/>
          </a:stretch>
        </p:blipFill>
        <p:spPr>
          <a:xfrm>
            <a:off x="1855270" y="781819"/>
            <a:ext cx="4602680" cy="3579862"/>
          </a:xfrm>
          <a:prstGeom prst="rect">
            <a:avLst/>
          </a:prstGeom>
        </p:spPr>
      </p:pic>
      <p:pic>
        <p:nvPicPr>
          <p:cNvPr id="6" name="Picture 5" descr="A screenshot of a graph&#10;&#10;AI-generated content may be incorrect.">
            <a:extLst>
              <a:ext uri="{FF2B5EF4-FFF2-40B4-BE49-F238E27FC236}">
                <a16:creationId xmlns:a16="http://schemas.microsoft.com/office/drawing/2014/main" id="{3BB76F35-AC0A-B979-EE12-9DC4D0555698}"/>
              </a:ext>
            </a:extLst>
          </p:cNvPr>
          <p:cNvPicPr>
            <a:picLocks noChangeAspect="1"/>
          </p:cNvPicPr>
          <p:nvPr/>
        </p:nvPicPr>
        <p:blipFill>
          <a:blip r:embed="rId3"/>
          <a:stretch>
            <a:fillRect/>
          </a:stretch>
        </p:blipFill>
        <p:spPr>
          <a:xfrm>
            <a:off x="1852228" y="797190"/>
            <a:ext cx="4602680" cy="3579863"/>
          </a:xfrm>
          <a:prstGeom prst="rect">
            <a:avLst/>
          </a:prstGeom>
        </p:spPr>
      </p:pic>
    </p:spTree>
    <p:extLst>
      <p:ext uri="{BB962C8B-B14F-4D97-AF65-F5344CB8AC3E}">
        <p14:creationId xmlns:p14="http://schemas.microsoft.com/office/powerpoint/2010/main" val="30011869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79FA09E-5D6A-74DE-C582-B4D74BA54348}"/>
              </a:ext>
            </a:extLst>
          </p:cNvPr>
          <p:cNvSpPr>
            <a:spLocks noGrp="1"/>
          </p:cNvSpPr>
          <p:nvPr>
            <p:ph type="title"/>
          </p:nvPr>
        </p:nvSpPr>
        <p:spPr/>
        <p:txBody>
          <a:bodyPr/>
          <a:lstStyle/>
          <a:p>
            <a:r>
              <a:rPr lang="en-US" dirty="0"/>
              <a:t>Example on mixed_5k_shift.csv random features scores</a:t>
            </a:r>
            <a:endParaRPr lang="en-GB" dirty="0"/>
          </a:p>
        </p:txBody>
      </p:sp>
      <p:sp>
        <p:nvSpPr>
          <p:cNvPr id="7" name="Footer Placeholder 6">
            <a:extLst>
              <a:ext uri="{FF2B5EF4-FFF2-40B4-BE49-F238E27FC236}">
                <a16:creationId xmlns:a16="http://schemas.microsoft.com/office/drawing/2014/main" id="{6103CDFC-9C78-B161-2CA0-D3757A032293}"/>
              </a:ext>
            </a:extLst>
          </p:cNvPr>
          <p:cNvSpPr>
            <a:spLocks noGrp="1"/>
          </p:cNvSpPr>
          <p:nvPr>
            <p:ph type="ftr" sz="quarter" idx="11"/>
          </p:nvPr>
        </p:nvSpPr>
        <p:spPr/>
        <p:txBody>
          <a:bodyPr/>
          <a:lstStyle/>
          <a:p>
            <a:r>
              <a:rPr lang="it-IT"/>
              <a:t>Tutorial @ IE2025 | christian.beyer@ovgu.de 24.06.2025</a:t>
            </a:r>
            <a:endParaRPr lang="en-GB" dirty="0"/>
          </a:p>
        </p:txBody>
      </p:sp>
      <p:sp>
        <p:nvSpPr>
          <p:cNvPr id="8" name="Slide Number Placeholder 7">
            <a:extLst>
              <a:ext uri="{FF2B5EF4-FFF2-40B4-BE49-F238E27FC236}">
                <a16:creationId xmlns:a16="http://schemas.microsoft.com/office/drawing/2014/main" id="{108998B2-ABF9-888C-F918-A450C13ADB3E}"/>
              </a:ext>
            </a:extLst>
          </p:cNvPr>
          <p:cNvSpPr>
            <a:spLocks noGrp="1"/>
          </p:cNvSpPr>
          <p:nvPr>
            <p:ph type="sldNum" sz="quarter" idx="12"/>
          </p:nvPr>
        </p:nvSpPr>
        <p:spPr/>
        <p:txBody>
          <a:bodyPr/>
          <a:lstStyle/>
          <a:p>
            <a:fld id="{8E024F8E-A03E-4AAA-A06E-73FE51DB7709}" type="slidenum">
              <a:rPr lang="en-GB" smtClean="0"/>
              <a:t>21</a:t>
            </a:fld>
            <a:endParaRPr lang="en-GB"/>
          </a:p>
        </p:txBody>
      </p:sp>
      <p:pic>
        <p:nvPicPr>
          <p:cNvPr id="9" name="Picture 8" descr="A screenshot of a graph&#10;&#10;AI-generated content may be incorrect.">
            <a:extLst>
              <a:ext uri="{FF2B5EF4-FFF2-40B4-BE49-F238E27FC236}">
                <a16:creationId xmlns:a16="http://schemas.microsoft.com/office/drawing/2014/main" id="{86446FE5-E932-0D9A-9CDF-1FE636994178}"/>
              </a:ext>
            </a:extLst>
          </p:cNvPr>
          <p:cNvPicPr>
            <a:picLocks noChangeAspect="1"/>
          </p:cNvPicPr>
          <p:nvPr/>
        </p:nvPicPr>
        <p:blipFill>
          <a:blip r:embed="rId2"/>
          <a:stretch>
            <a:fillRect/>
          </a:stretch>
        </p:blipFill>
        <p:spPr>
          <a:xfrm>
            <a:off x="1855270" y="781819"/>
            <a:ext cx="4602680" cy="3579862"/>
          </a:xfrm>
          <a:prstGeom prst="rect">
            <a:avLst/>
          </a:prstGeom>
        </p:spPr>
      </p:pic>
    </p:spTree>
    <p:extLst>
      <p:ext uri="{BB962C8B-B14F-4D97-AF65-F5344CB8AC3E}">
        <p14:creationId xmlns:p14="http://schemas.microsoft.com/office/powerpoint/2010/main" val="19120237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6F91CA2-F7BE-31CE-8B9D-7884EFF507E3}"/>
              </a:ext>
            </a:extLst>
          </p:cNvPr>
          <p:cNvSpPr>
            <a:spLocks noGrp="1"/>
          </p:cNvSpPr>
          <p:nvPr>
            <p:ph type="title"/>
          </p:nvPr>
        </p:nvSpPr>
        <p:spPr/>
        <p:txBody>
          <a:bodyPr/>
          <a:lstStyle/>
          <a:p>
            <a:r>
              <a:rPr lang="en-US" dirty="0"/>
              <a:t>References</a:t>
            </a:r>
            <a:endParaRPr lang="en-GB" dirty="0"/>
          </a:p>
        </p:txBody>
      </p:sp>
      <p:sp>
        <p:nvSpPr>
          <p:cNvPr id="6" name="Text Placeholder 5">
            <a:extLst>
              <a:ext uri="{FF2B5EF4-FFF2-40B4-BE49-F238E27FC236}">
                <a16:creationId xmlns:a16="http://schemas.microsoft.com/office/drawing/2014/main" id="{51230E63-74DB-82A3-71F2-910317A4EC78}"/>
              </a:ext>
            </a:extLst>
          </p:cNvPr>
          <p:cNvSpPr>
            <a:spLocks noGrp="1"/>
          </p:cNvSpPr>
          <p:nvPr>
            <p:ph type="body" sz="quarter" idx="10"/>
          </p:nvPr>
        </p:nvSpPr>
        <p:spPr/>
        <p:txBody>
          <a:bodyPr/>
          <a:lstStyle/>
          <a:p>
            <a:pPr marL="217884" indent="0">
              <a:buNone/>
            </a:pPr>
            <a:r>
              <a:rPr lang="en-GB" sz="1200" b="1" dirty="0">
                <a:latin typeface="Calibri" panose="020F0502020204030204" pitchFamily="34" charset="0"/>
                <a:ea typeface="Calibri" panose="020F0502020204030204" pitchFamily="34" charset="0"/>
                <a:cs typeface="Calibri" panose="020F0502020204030204" pitchFamily="34" charset="0"/>
              </a:rPr>
              <a:t>[1] </a:t>
            </a:r>
            <a:r>
              <a:rPr lang="de-DE" sz="1200" dirty="0">
                <a:latin typeface="Calibri" panose="020F0502020204030204" pitchFamily="34" charset="0"/>
                <a:ea typeface="Calibri" panose="020F0502020204030204" pitchFamily="34" charset="0"/>
                <a:cs typeface="Calibri" panose="020F0502020204030204" pitchFamily="34" charset="0"/>
              </a:rPr>
              <a:t>Beyer, C., Büttner, M., </a:t>
            </a:r>
            <a:r>
              <a:rPr lang="de-DE" sz="1200" dirty="0" err="1">
                <a:latin typeface="Calibri" panose="020F0502020204030204" pitchFamily="34" charset="0"/>
                <a:ea typeface="Calibri" panose="020F0502020204030204" pitchFamily="34" charset="0"/>
                <a:cs typeface="Calibri" panose="020F0502020204030204" pitchFamily="34" charset="0"/>
              </a:rPr>
              <a:t>Unnikrishnan</a:t>
            </a:r>
            <a:r>
              <a:rPr lang="de-DE" sz="1200" dirty="0">
                <a:latin typeface="Calibri" panose="020F0502020204030204" pitchFamily="34" charset="0"/>
                <a:ea typeface="Calibri" panose="020F0502020204030204" pitchFamily="34" charset="0"/>
                <a:cs typeface="Calibri" panose="020F0502020204030204" pitchFamily="34" charset="0"/>
              </a:rPr>
              <a:t>, V. </a:t>
            </a:r>
            <a:r>
              <a:rPr lang="de-DE" sz="1200" i="1" dirty="0">
                <a:latin typeface="Calibri" panose="020F0502020204030204" pitchFamily="34" charset="0"/>
                <a:ea typeface="Calibri" panose="020F0502020204030204" pitchFamily="34" charset="0"/>
                <a:cs typeface="Calibri" panose="020F0502020204030204" pitchFamily="34" charset="0"/>
              </a:rPr>
              <a:t>et al.</a:t>
            </a:r>
            <a:r>
              <a:rPr lang="de-DE" sz="1200" dirty="0">
                <a:latin typeface="Calibri" panose="020F0502020204030204" pitchFamily="34" charset="0"/>
                <a:ea typeface="Calibri" panose="020F0502020204030204" pitchFamily="34" charset="0"/>
                <a:cs typeface="Calibri" panose="020F0502020204030204" pitchFamily="34" charset="0"/>
              </a:rPr>
              <a:t> </a:t>
            </a:r>
            <a:r>
              <a:rPr lang="de-DE" sz="1200" dirty="0" err="1">
                <a:latin typeface="Calibri" panose="020F0502020204030204" pitchFamily="34" charset="0"/>
                <a:ea typeface="Calibri" panose="020F0502020204030204" pitchFamily="34" charset="0"/>
                <a:cs typeface="Calibri" panose="020F0502020204030204" pitchFamily="34" charset="0"/>
              </a:rPr>
              <a:t>Active</a:t>
            </a:r>
            <a:r>
              <a:rPr lang="de-DE" sz="1200" dirty="0">
                <a:latin typeface="Calibri" panose="020F0502020204030204" pitchFamily="34" charset="0"/>
                <a:ea typeface="Calibri" panose="020F0502020204030204" pitchFamily="34" charset="0"/>
                <a:cs typeface="Calibri" panose="020F0502020204030204" pitchFamily="34" charset="0"/>
              </a:rPr>
              <a:t> feature </a:t>
            </a:r>
            <a:r>
              <a:rPr lang="de-DE" sz="1200" dirty="0" err="1">
                <a:latin typeface="Calibri" panose="020F0502020204030204" pitchFamily="34" charset="0"/>
                <a:ea typeface="Calibri" panose="020F0502020204030204" pitchFamily="34" charset="0"/>
                <a:cs typeface="Calibri" panose="020F0502020204030204" pitchFamily="34" charset="0"/>
              </a:rPr>
              <a:t>acquisition</a:t>
            </a:r>
            <a:r>
              <a:rPr lang="de-DE" sz="1200" dirty="0">
                <a:latin typeface="Calibri" panose="020F0502020204030204" pitchFamily="34" charset="0"/>
                <a:ea typeface="Calibri" panose="020F0502020204030204" pitchFamily="34" charset="0"/>
                <a:cs typeface="Calibri" panose="020F0502020204030204" pitchFamily="34" charset="0"/>
              </a:rPr>
              <a:t> on </a:t>
            </a:r>
            <a:r>
              <a:rPr lang="de-DE" sz="1200" dirty="0" err="1">
                <a:latin typeface="Calibri" panose="020F0502020204030204" pitchFamily="34" charset="0"/>
                <a:ea typeface="Calibri" panose="020F0502020204030204" pitchFamily="34" charset="0"/>
                <a:cs typeface="Calibri" panose="020F0502020204030204" pitchFamily="34" charset="0"/>
              </a:rPr>
              <a:t>data</a:t>
            </a:r>
            <a:r>
              <a:rPr lang="de-DE" sz="1200" dirty="0">
                <a:latin typeface="Calibri" panose="020F0502020204030204" pitchFamily="34" charset="0"/>
                <a:ea typeface="Calibri" panose="020F0502020204030204" pitchFamily="34" charset="0"/>
                <a:cs typeface="Calibri" panose="020F0502020204030204" pitchFamily="34" charset="0"/>
              </a:rPr>
              <a:t> </a:t>
            </a:r>
            <a:r>
              <a:rPr lang="de-DE" sz="1200" dirty="0" err="1">
                <a:latin typeface="Calibri" panose="020F0502020204030204" pitchFamily="34" charset="0"/>
                <a:ea typeface="Calibri" panose="020F0502020204030204" pitchFamily="34" charset="0"/>
                <a:cs typeface="Calibri" panose="020F0502020204030204" pitchFamily="34" charset="0"/>
              </a:rPr>
              <a:t>streams</a:t>
            </a:r>
            <a:r>
              <a:rPr lang="de-DE" sz="1200" dirty="0">
                <a:latin typeface="Calibri" panose="020F0502020204030204" pitchFamily="34" charset="0"/>
                <a:ea typeface="Calibri" panose="020F0502020204030204" pitchFamily="34" charset="0"/>
                <a:cs typeface="Calibri" panose="020F0502020204030204" pitchFamily="34" charset="0"/>
              </a:rPr>
              <a:t> </a:t>
            </a:r>
            <a:r>
              <a:rPr lang="de-DE" sz="1200" dirty="0" err="1">
                <a:latin typeface="Calibri" panose="020F0502020204030204" pitchFamily="34" charset="0"/>
                <a:ea typeface="Calibri" panose="020F0502020204030204" pitchFamily="34" charset="0"/>
                <a:cs typeface="Calibri" panose="020F0502020204030204" pitchFamily="34" charset="0"/>
              </a:rPr>
              <a:t>under</a:t>
            </a:r>
            <a:r>
              <a:rPr lang="de-DE" sz="1200" dirty="0">
                <a:latin typeface="Calibri" panose="020F0502020204030204" pitchFamily="34" charset="0"/>
                <a:ea typeface="Calibri" panose="020F0502020204030204" pitchFamily="34" charset="0"/>
                <a:cs typeface="Calibri" panose="020F0502020204030204" pitchFamily="34" charset="0"/>
              </a:rPr>
              <a:t> feature </a:t>
            </a:r>
            <a:r>
              <a:rPr lang="de-DE" sz="1200" dirty="0" err="1">
                <a:latin typeface="Calibri" panose="020F0502020204030204" pitchFamily="34" charset="0"/>
                <a:ea typeface="Calibri" panose="020F0502020204030204" pitchFamily="34" charset="0"/>
                <a:cs typeface="Calibri" panose="020F0502020204030204" pitchFamily="34" charset="0"/>
              </a:rPr>
              <a:t>drift</a:t>
            </a:r>
            <a:r>
              <a:rPr lang="de-DE" sz="1200" dirty="0">
                <a:latin typeface="Calibri" panose="020F0502020204030204" pitchFamily="34" charset="0"/>
                <a:ea typeface="Calibri" panose="020F0502020204030204" pitchFamily="34" charset="0"/>
                <a:cs typeface="Calibri" panose="020F0502020204030204" pitchFamily="34" charset="0"/>
              </a:rPr>
              <a:t>. </a:t>
            </a:r>
            <a:r>
              <a:rPr lang="de-DE" sz="1200" i="1" dirty="0">
                <a:latin typeface="Calibri" panose="020F0502020204030204" pitchFamily="34" charset="0"/>
                <a:ea typeface="Calibri" panose="020F0502020204030204" pitchFamily="34" charset="0"/>
                <a:cs typeface="Calibri" panose="020F0502020204030204" pitchFamily="34" charset="0"/>
              </a:rPr>
              <a:t>Ann. </a:t>
            </a:r>
            <a:r>
              <a:rPr lang="de-DE" sz="1200" i="1" dirty="0" err="1">
                <a:latin typeface="Calibri" panose="020F0502020204030204" pitchFamily="34" charset="0"/>
                <a:ea typeface="Calibri" panose="020F0502020204030204" pitchFamily="34" charset="0"/>
                <a:cs typeface="Calibri" panose="020F0502020204030204" pitchFamily="34" charset="0"/>
              </a:rPr>
              <a:t>Telecommun</a:t>
            </a:r>
            <a:r>
              <a:rPr lang="de-DE" sz="1200" i="1" dirty="0">
                <a:latin typeface="Calibri" panose="020F0502020204030204" pitchFamily="34" charset="0"/>
                <a:ea typeface="Calibri" panose="020F0502020204030204" pitchFamily="34" charset="0"/>
                <a:cs typeface="Calibri" panose="020F0502020204030204" pitchFamily="34" charset="0"/>
              </a:rPr>
              <a:t>.</a:t>
            </a:r>
            <a:r>
              <a:rPr lang="de-DE" sz="1200" dirty="0">
                <a:latin typeface="Calibri" panose="020F0502020204030204" pitchFamily="34" charset="0"/>
                <a:ea typeface="Calibri" panose="020F0502020204030204" pitchFamily="34" charset="0"/>
                <a:cs typeface="Calibri" panose="020F0502020204030204" pitchFamily="34" charset="0"/>
              </a:rPr>
              <a:t> </a:t>
            </a:r>
            <a:r>
              <a:rPr lang="de-DE" sz="1200" b="1" dirty="0">
                <a:latin typeface="Calibri" panose="020F0502020204030204" pitchFamily="34" charset="0"/>
                <a:ea typeface="Calibri" panose="020F0502020204030204" pitchFamily="34" charset="0"/>
                <a:cs typeface="Calibri" panose="020F0502020204030204" pitchFamily="34" charset="0"/>
              </a:rPr>
              <a:t>75</a:t>
            </a:r>
            <a:r>
              <a:rPr lang="de-DE" sz="1200" dirty="0">
                <a:latin typeface="Calibri" panose="020F0502020204030204" pitchFamily="34" charset="0"/>
                <a:ea typeface="Calibri" panose="020F0502020204030204" pitchFamily="34" charset="0"/>
                <a:cs typeface="Calibri" panose="020F0502020204030204" pitchFamily="34" charset="0"/>
              </a:rPr>
              <a:t>, 597–611 (2020) </a:t>
            </a:r>
            <a:br>
              <a:rPr lang="de-DE" sz="1200" dirty="0">
                <a:latin typeface="Calibri" panose="020F0502020204030204" pitchFamily="34" charset="0"/>
                <a:ea typeface="Calibri" panose="020F0502020204030204" pitchFamily="34" charset="0"/>
                <a:cs typeface="Calibri" panose="020F0502020204030204" pitchFamily="34" charset="0"/>
              </a:rPr>
            </a:br>
            <a:r>
              <a:rPr lang="en-GB" sz="1200" b="1" dirty="0">
                <a:latin typeface="Calibri" panose="020F0502020204030204" pitchFamily="34" charset="0"/>
                <a:ea typeface="Calibri" panose="020F0502020204030204" pitchFamily="34" charset="0"/>
                <a:cs typeface="Calibri" panose="020F0502020204030204" pitchFamily="34" charset="0"/>
              </a:rPr>
              <a:t>[2] </a:t>
            </a:r>
            <a:r>
              <a:rPr lang="en-US" sz="1200" b="0" i="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Büttner</a:t>
            </a:r>
            <a:r>
              <a:rPr lang="en-US" sz="12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US" sz="1200" b="0" i="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Maik</a:t>
            </a:r>
            <a:r>
              <a:rPr lang="en-US" sz="12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Beyer, Christian, and </a:t>
            </a:r>
            <a:r>
              <a:rPr lang="en-US" sz="1200" b="0" i="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Spiliopoulou</a:t>
            </a:r>
            <a:r>
              <a:rPr lang="en-US" sz="12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Myra. “Reducing Missingness in a Stream through Cost-Aware Active Feature Acquisition”. In: </a:t>
            </a:r>
            <a:r>
              <a:rPr lang="en-US" sz="1200" b="0" i="1"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2022 IEEE 9th International Conference on Data Science and Advanced Analytics (DSAA)</a:t>
            </a:r>
            <a:r>
              <a:rPr lang="en-US" sz="12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br>
              <a:rPr lang="en-US" sz="1200" dirty="0">
                <a:latin typeface="Calibri" panose="020F0502020204030204" pitchFamily="34" charset="0"/>
                <a:ea typeface="Calibri" panose="020F0502020204030204" pitchFamily="34" charset="0"/>
                <a:cs typeface="Calibri" panose="020F0502020204030204" pitchFamily="34" charset="0"/>
              </a:rPr>
            </a:br>
            <a:r>
              <a:rPr lang="en-GB" sz="1200" b="1" dirty="0">
                <a:latin typeface="Calibri" panose="020F0502020204030204" pitchFamily="34" charset="0"/>
                <a:ea typeface="Calibri" panose="020F0502020204030204" pitchFamily="34" charset="0"/>
                <a:cs typeface="Calibri" panose="020F0502020204030204" pitchFamily="34" charset="0"/>
              </a:rPr>
              <a:t>[3] </a:t>
            </a:r>
            <a:r>
              <a:rPr lang="en-US" sz="1200" b="0" i="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Büttner</a:t>
            </a:r>
            <a:r>
              <a:rPr lang="en-US" sz="12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US" sz="1200" b="0" i="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Maik</a:t>
            </a:r>
            <a:r>
              <a:rPr lang="en-US" sz="12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Beyer, Christian, and </a:t>
            </a:r>
            <a:r>
              <a:rPr lang="en-US" sz="1200" b="0" i="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Spiliopoulou</a:t>
            </a:r>
            <a:r>
              <a:rPr lang="en-US" sz="12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Myra. “Joining Imputation and Active Feature Acquisition for Cost Saving on Data Streams with Missing Features”. In: </a:t>
            </a:r>
            <a:r>
              <a:rPr lang="en-US" sz="1200" b="0" i="1"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International Conference on Discovery Science</a:t>
            </a:r>
            <a:r>
              <a:rPr lang="en-US" sz="12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Springer. 2023, pp. 308–322.</a:t>
            </a:r>
            <a:r>
              <a:rPr lang="en-US" sz="1200" dirty="0">
                <a:latin typeface="Calibri" panose="020F0502020204030204" pitchFamily="34" charset="0"/>
                <a:ea typeface="Calibri" panose="020F0502020204030204" pitchFamily="34" charset="0"/>
                <a:cs typeface="Calibri" panose="020F0502020204030204" pitchFamily="34" charset="0"/>
              </a:rPr>
              <a:t> </a:t>
            </a:r>
            <a:br>
              <a:rPr lang="en-US" sz="1100" dirty="0"/>
            </a:br>
            <a:endParaRPr lang="en-GB" sz="1100" dirty="0"/>
          </a:p>
          <a:p>
            <a:pPr marL="217884" indent="0">
              <a:buNone/>
            </a:pPr>
            <a:endParaRPr lang="en-GB" sz="800" dirty="0"/>
          </a:p>
          <a:p>
            <a:pPr marL="217884" indent="0">
              <a:buNone/>
            </a:pPr>
            <a:endParaRPr lang="en-GB" sz="800" dirty="0"/>
          </a:p>
        </p:txBody>
      </p:sp>
      <p:sp>
        <p:nvSpPr>
          <p:cNvPr id="5" name="Text Placeholder 4">
            <a:extLst>
              <a:ext uri="{FF2B5EF4-FFF2-40B4-BE49-F238E27FC236}">
                <a16:creationId xmlns:a16="http://schemas.microsoft.com/office/drawing/2014/main" id="{4ADB637A-3C1C-6E67-B498-CF0825DA2A55}"/>
              </a:ext>
            </a:extLst>
          </p:cNvPr>
          <p:cNvSpPr>
            <a:spLocks noGrp="1"/>
          </p:cNvSpPr>
          <p:nvPr>
            <p:ph type="body" sz="half" idx="2"/>
          </p:nvPr>
        </p:nvSpPr>
        <p:spPr/>
        <p:txBody>
          <a:bodyPr/>
          <a:lstStyle/>
          <a:p>
            <a:endParaRPr lang="en-GB"/>
          </a:p>
        </p:txBody>
      </p:sp>
      <p:sp>
        <p:nvSpPr>
          <p:cNvPr id="7" name="Footer Placeholder 6">
            <a:extLst>
              <a:ext uri="{FF2B5EF4-FFF2-40B4-BE49-F238E27FC236}">
                <a16:creationId xmlns:a16="http://schemas.microsoft.com/office/drawing/2014/main" id="{99F34E3E-137D-5862-9A38-FDEFF63B1A84}"/>
              </a:ext>
            </a:extLst>
          </p:cNvPr>
          <p:cNvSpPr>
            <a:spLocks noGrp="1"/>
          </p:cNvSpPr>
          <p:nvPr>
            <p:ph type="ftr" sz="quarter" idx="11"/>
          </p:nvPr>
        </p:nvSpPr>
        <p:spPr/>
        <p:txBody>
          <a:bodyPr/>
          <a:lstStyle/>
          <a:p>
            <a:r>
              <a:rPr lang="it-IT"/>
              <a:t>Tutorial @ IE2025 | christian.beyer@ovgu.de 24.06.2025</a:t>
            </a:r>
            <a:endParaRPr lang="en-GB"/>
          </a:p>
        </p:txBody>
      </p:sp>
      <p:sp>
        <p:nvSpPr>
          <p:cNvPr id="8" name="Slide Number Placeholder 7">
            <a:extLst>
              <a:ext uri="{FF2B5EF4-FFF2-40B4-BE49-F238E27FC236}">
                <a16:creationId xmlns:a16="http://schemas.microsoft.com/office/drawing/2014/main" id="{A1D1DE0D-E556-AD3A-75F3-8FE04A24F395}"/>
              </a:ext>
            </a:extLst>
          </p:cNvPr>
          <p:cNvSpPr>
            <a:spLocks noGrp="1"/>
          </p:cNvSpPr>
          <p:nvPr>
            <p:ph type="sldNum" sz="quarter" idx="12"/>
          </p:nvPr>
        </p:nvSpPr>
        <p:spPr/>
        <p:txBody>
          <a:bodyPr/>
          <a:lstStyle/>
          <a:p>
            <a:fld id="{8E024F8E-A03E-4AAA-A06E-73FE51DB7709}" type="slidenum">
              <a:rPr lang="en-GB" smtClean="0"/>
              <a:t>22</a:t>
            </a:fld>
            <a:endParaRPr lang="en-GB"/>
          </a:p>
        </p:txBody>
      </p:sp>
    </p:spTree>
    <p:extLst>
      <p:ext uri="{BB962C8B-B14F-4D97-AF65-F5344CB8AC3E}">
        <p14:creationId xmlns:p14="http://schemas.microsoft.com/office/powerpoint/2010/main" val="32341958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8C22487-6777-844B-9721-C5AF4A65FBA8}"/>
              </a:ext>
            </a:extLst>
          </p:cNvPr>
          <p:cNvSpPr>
            <a:spLocks noGrp="1"/>
          </p:cNvSpPr>
          <p:nvPr>
            <p:ph type="title"/>
          </p:nvPr>
        </p:nvSpPr>
        <p:spPr>
          <a:xfrm>
            <a:off x="539552" y="2914975"/>
            <a:ext cx="6984776" cy="1241100"/>
          </a:xfrm>
        </p:spPr>
        <p:txBody>
          <a:bodyPr/>
          <a:lstStyle/>
          <a:p>
            <a:r>
              <a:rPr lang="de-DE" dirty="0" err="1"/>
              <a:t>Thank</a:t>
            </a:r>
            <a:r>
              <a:rPr lang="de-DE" dirty="0"/>
              <a:t> </a:t>
            </a:r>
            <a:r>
              <a:rPr lang="de-DE" dirty="0" err="1"/>
              <a:t>you</a:t>
            </a:r>
            <a:r>
              <a:rPr lang="de-DE" dirty="0"/>
              <a:t>!</a:t>
            </a:r>
          </a:p>
        </p:txBody>
      </p:sp>
      <p:sp>
        <p:nvSpPr>
          <p:cNvPr id="3" name="Textplatzhalter 2">
            <a:extLst>
              <a:ext uri="{FF2B5EF4-FFF2-40B4-BE49-F238E27FC236}">
                <a16:creationId xmlns:a16="http://schemas.microsoft.com/office/drawing/2014/main" id="{9371B449-CD6E-EE4B-8237-D2A799833994}"/>
              </a:ext>
            </a:extLst>
          </p:cNvPr>
          <p:cNvSpPr>
            <a:spLocks noGrp="1"/>
          </p:cNvSpPr>
          <p:nvPr>
            <p:ph type="body" sz="quarter" idx="10"/>
          </p:nvPr>
        </p:nvSpPr>
        <p:spPr>
          <a:xfrm>
            <a:off x="485055" y="4300538"/>
            <a:ext cx="5599113" cy="647700"/>
          </a:xfrm>
        </p:spPr>
        <p:txBody>
          <a:bodyPr/>
          <a:lstStyle/>
          <a:p>
            <a:endParaRPr lang="de-DE" dirty="0"/>
          </a:p>
        </p:txBody>
      </p:sp>
    </p:spTree>
    <p:extLst>
      <p:ext uri="{BB962C8B-B14F-4D97-AF65-F5344CB8AC3E}">
        <p14:creationId xmlns:p14="http://schemas.microsoft.com/office/powerpoint/2010/main" val="3113092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7EECD69-6D92-EEEA-E3C8-7602BC685245}"/>
              </a:ext>
            </a:extLst>
          </p:cNvPr>
          <p:cNvSpPr>
            <a:spLocks noGrp="1"/>
          </p:cNvSpPr>
          <p:nvPr>
            <p:ph type="title"/>
          </p:nvPr>
        </p:nvSpPr>
        <p:spPr/>
        <p:txBody>
          <a:bodyPr/>
          <a:lstStyle/>
          <a:p>
            <a:r>
              <a:rPr lang="en-US" dirty="0"/>
              <a:t>Backup slides</a:t>
            </a:r>
            <a:endParaRPr lang="en-GB" dirty="0"/>
          </a:p>
        </p:txBody>
      </p:sp>
      <p:sp>
        <p:nvSpPr>
          <p:cNvPr id="5" name="Text Placeholder 4">
            <a:extLst>
              <a:ext uri="{FF2B5EF4-FFF2-40B4-BE49-F238E27FC236}">
                <a16:creationId xmlns:a16="http://schemas.microsoft.com/office/drawing/2014/main" id="{0947DB16-D095-ED2C-DB0D-DCDFB5335DA7}"/>
              </a:ext>
            </a:extLst>
          </p:cNvPr>
          <p:cNvSpPr>
            <a:spLocks noGrp="1"/>
          </p:cNvSpPr>
          <p:nvPr>
            <p:ph type="body" sz="quarter" idx="10"/>
          </p:nvPr>
        </p:nvSpPr>
        <p:spPr/>
        <p:txBody>
          <a:bodyPr/>
          <a:lstStyle/>
          <a:p>
            <a:endParaRPr lang="en-GB"/>
          </a:p>
        </p:txBody>
      </p:sp>
    </p:spTree>
    <p:extLst>
      <p:ext uri="{BB962C8B-B14F-4D97-AF65-F5344CB8AC3E}">
        <p14:creationId xmlns:p14="http://schemas.microsoft.com/office/powerpoint/2010/main" val="18983313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79FA09E-5D6A-74DE-C582-B4D74BA54348}"/>
              </a:ext>
            </a:extLst>
          </p:cNvPr>
          <p:cNvSpPr>
            <a:spLocks noGrp="1"/>
          </p:cNvSpPr>
          <p:nvPr>
            <p:ph type="title"/>
          </p:nvPr>
        </p:nvSpPr>
        <p:spPr/>
        <p:txBody>
          <a:bodyPr/>
          <a:lstStyle/>
          <a:p>
            <a:r>
              <a:rPr lang="en-US" dirty="0"/>
              <a:t>Motivation for active feature acquisitions (AFA)</a:t>
            </a:r>
            <a:endParaRPr lang="en-GB" dirty="0"/>
          </a:p>
        </p:txBody>
      </p:sp>
      <p:sp>
        <p:nvSpPr>
          <p:cNvPr id="9" name="Text Placeholder 8">
            <a:extLst>
              <a:ext uri="{FF2B5EF4-FFF2-40B4-BE49-F238E27FC236}">
                <a16:creationId xmlns:a16="http://schemas.microsoft.com/office/drawing/2014/main" id="{0971E3A2-C782-8A8C-4D8F-B0A264A4413A}"/>
              </a:ext>
            </a:extLst>
          </p:cNvPr>
          <p:cNvSpPr>
            <a:spLocks noGrp="1"/>
          </p:cNvSpPr>
          <p:nvPr>
            <p:ph type="body" sz="half" idx="2"/>
          </p:nvPr>
        </p:nvSpPr>
        <p:spPr/>
        <p:txBody>
          <a:bodyPr/>
          <a:lstStyle/>
          <a:p>
            <a:endParaRPr lang="en-GB" dirty="0"/>
          </a:p>
        </p:txBody>
      </p:sp>
      <p:sp>
        <p:nvSpPr>
          <p:cNvPr id="7" name="Footer Placeholder 6">
            <a:extLst>
              <a:ext uri="{FF2B5EF4-FFF2-40B4-BE49-F238E27FC236}">
                <a16:creationId xmlns:a16="http://schemas.microsoft.com/office/drawing/2014/main" id="{6103CDFC-9C78-B161-2CA0-D3757A032293}"/>
              </a:ext>
            </a:extLst>
          </p:cNvPr>
          <p:cNvSpPr>
            <a:spLocks noGrp="1"/>
          </p:cNvSpPr>
          <p:nvPr>
            <p:ph type="ftr" sz="quarter" idx="11"/>
          </p:nvPr>
        </p:nvSpPr>
        <p:spPr/>
        <p:txBody>
          <a:bodyPr/>
          <a:lstStyle/>
          <a:p>
            <a:r>
              <a:rPr lang="it-IT"/>
              <a:t>Tutorial @ IE2025 | christian.beyer@ovgu.de 24.06.2025</a:t>
            </a:r>
            <a:endParaRPr lang="en-GB" dirty="0"/>
          </a:p>
        </p:txBody>
      </p:sp>
      <p:sp>
        <p:nvSpPr>
          <p:cNvPr id="8" name="Slide Number Placeholder 7">
            <a:extLst>
              <a:ext uri="{FF2B5EF4-FFF2-40B4-BE49-F238E27FC236}">
                <a16:creationId xmlns:a16="http://schemas.microsoft.com/office/drawing/2014/main" id="{108998B2-ABF9-888C-F918-A450C13ADB3E}"/>
              </a:ext>
            </a:extLst>
          </p:cNvPr>
          <p:cNvSpPr>
            <a:spLocks noGrp="1"/>
          </p:cNvSpPr>
          <p:nvPr>
            <p:ph type="sldNum" sz="quarter" idx="12"/>
          </p:nvPr>
        </p:nvSpPr>
        <p:spPr/>
        <p:txBody>
          <a:bodyPr/>
          <a:lstStyle/>
          <a:p>
            <a:fld id="{8E024F8E-A03E-4AAA-A06E-73FE51DB7709}" type="slidenum">
              <a:rPr lang="en-GB" smtClean="0"/>
              <a:t>25</a:t>
            </a:fld>
            <a:endParaRPr lang="en-GB"/>
          </a:p>
        </p:txBody>
      </p:sp>
      <p:sp>
        <p:nvSpPr>
          <p:cNvPr id="11" name="Text Placeholder 9">
            <a:extLst>
              <a:ext uri="{FF2B5EF4-FFF2-40B4-BE49-F238E27FC236}">
                <a16:creationId xmlns:a16="http://schemas.microsoft.com/office/drawing/2014/main" id="{FC4A28C3-4009-4886-B5AE-C8CAA9BDC31A}"/>
              </a:ext>
            </a:extLst>
          </p:cNvPr>
          <p:cNvSpPr>
            <a:spLocks noGrp="1"/>
          </p:cNvSpPr>
          <p:nvPr>
            <p:ph type="body" sz="quarter" idx="10"/>
          </p:nvPr>
        </p:nvSpPr>
        <p:spPr>
          <a:xfrm>
            <a:off x="604541" y="915566"/>
            <a:ext cx="3913200" cy="3096344"/>
          </a:xfrm>
        </p:spPr>
        <p:txBody>
          <a:bodyPr/>
          <a:lstStyle/>
          <a:p>
            <a:pPr>
              <a:buSzPct val="100000"/>
            </a:pPr>
            <a:r>
              <a:rPr lang="en-US" sz="2000" b="1" dirty="0"/>
              <a:t>AFA on streams is new but many scenarios have stream properties </a:t>
            </a:r>
          </a:p>
          <a:p>
            <a:pPr>
              <a:buSzPct val="100000"/>
            </a:pPr>
            <a:r>
              <a:rPr lang="en-US" sz="2000" dirty="0"/>
              <a:t>Concept drift can affect feature distributions and their importance</a:t>
            </a:r>
          </a:p>
          <a:p>
            <a:pPr>
              <a:buSzPct val="100000"/>
            </a:pPr>
            <a:r>
              <a:rPr lang="en-US" sz="2000" dirty="0"/>
              <a:t>Intelligent budget usage is beneficial for stakeholders</a:t>
            </a:r>
          </a:p>
          <a:p>
            <a:pPr>
              <a:buSzPct val="100000"/>
            </a:pPr>
            <a:endParaRPr lang="en-US" sz="2000" dirty="0"/>
          </a:p>
          <a:p>
            <a:pPr>
              <a:buSzPct val="100000"/>
            </a:pPr>
            <a:endParaRPr lang="en-US" dirty="0"/>
          </a:p>
        </p:txBody>
      </p:sp>
      <p:pic>
        <p:nvPicPr>
          <p:cNvPr id="6" name="Grafik 5">
            <a:extLst>
              <a:ext uri="{FF2B5EF4-FFF2-40B4-BE49-F238E27FC236}">
                <a16:creationId xmlns:a16="http://schemas.microsoft.com/office/drawing/2014/main" id="{4802CB92-0821-441E-B7D2-9678BE034131}"/>
              </a:ext>
            </a:extLst>
          </p:cNvPr>
          <p:cNvPicPr>
            <a:picLocks noChangeAspect="1"/>
          </p:cNvPicPr>
          <p:nvPr/>
        </p:nvPicPr>
        <p:blipFill>
          <a:blip r:embed="rId2"/>
          <a:stretch>
            <a:fillRect/>
          </a:stretch>
        </p:blipFill>
        <p:spPr>
          <a:xfrm>
            <a:off x="5004048" y="996746"/>
            <a:ext cx="3402123" cy="2271862"/>
          </a:xfrm>
          <a:prstGeom prst="rect">
            <a:avLst/>
          </a:prstGeom>
        </p:spPr>
      </p:pic>
      <p:sp>
        <p:nvSpPr>
          <p:cNvPr id="12" name="Textfeld 11">
            <a:extLst>
              <a:ext uri="{FF2B5EF4-FFF2-40B4-BE49-F238E27FC236}">
                <a16:creationId xmlns:a16="http://schemas.microsoft.com/office/drawing/2014/main" id="{6266DF44-A699-4C1A-99B3-EC7B3AD7ED76}"/>
              </a:ext>
            </a:extLst>
          </p:cNvPr>
          <p:cNvSpPr txBox="1"/>
          <p:nvPr/>
        </p:nvSpPr>
        <p:spPr>
          <a:xfrm>
            <a:off x="4788023" y="3651870"/>
            <a:ext cx="3913199" cy="276999"/>
          </a:xfrm>
          <a:prstGeom prst="rect">
            <a:avLst/>
          </a:prstGeom>
          <a:noFill/>
        </p:spPr>
        <p:txBody>
          <a:bodyPr wrap="square" rtlCol="0">
            <a:spAutoFit/>
          </a:bodyPr>
          <a:lstStyle/>
          <a:p>
            <a:r>
              <a:rPr lang="en-US" sz="1200" dirty="0"/>
              <a:t>[https://toplabdirect.com/patient-services/blood-work/]</a:t>
            </a:r>
            <a:endParaRPr lang="de-DE" sz="1200" dirty="0"/>
          </a:p>
        </p:txBody>
      </p:sp>
    </p:spTree>
    <p:extLst>
      <p:ext uri="{BB962C8B-B14F-4D97-AF65-F5344CB8AC3E}">
        <p14:creationId xmlns:p14="http://schemas.microsoft.com/office/powerpoint/2010/main" val="39153393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79FA09E-5D6A-74DE-C582-B4D74BA54348}"/>
              </a:ext>
            </a:extLst>
          </p:cNvPr>
          <p:cNvSpPr>
            <a:spLocks noGrp="1"/>
          </p:cNvSpPr>
          <p:nvPr>
            <p:ph type="title"/>
          </p:nvPr>
        </p:nvSpPr>
        <p:spPr/>
        <p:txBody>
          <a:bodyPr/>
          <a:lstStyle/>
          <a:p>
            <a:r>
              <a:rPr lang="en-US" dirty="0"/>
              <a:t>Motivation for active feature acquisitions (AFA)</a:t>
            </a:r>
            <a:endParaRPr lang="en-GB" dirty="0"/>
          </a:p>
        </p:txBody>
      </p:sp>
      <p:sp>
        <p:nvSpPr>
          <p:cNvPr id="9" name="Text Placeholder 8">
            <a:extLst>
              <a:ext uri="{FF2B5EF4-FFF2-40B4-BE49-F238E27FC236}">
                <a16:creationId xmlns:a16="http://schemas.microsoft.com/office/drawing/2014/main" id="{0971E3A2-C782-8A8C-4D8F-B0A264A4413A}"/>
              </a:ext>
            </a:extLst>
          </p:cNvPr>
          <p:cNvSpPr>
            <a:spLocks noGrp="1"/>
          </p:cNvSpPr>
          <p:nvPr>
            <p:ph type="body" sz="half" idx="2"/>
          </p:nvPr>
        </p:nvSpPr>
        <p:spPr/>
        <p:txBody>
          <a:bodyPr/>
          <a:lstStyle/>
          <a:p>
            <a:endParaRPr lang="en-GB" dirty="0"/>
          </a:p>
        </p:txBody>
      </p:sp>
      <p:sp>
        <p:nvSpPr>
          <p:cNvPr id="7" name="Footer Placeholder 6">
            <a:extLst>
              <a:ext uri="{FF2B5EF4-FFF2-40B4-BE49-F238E27FC236}">
                <a16:creationId xmlns:a16="http://schemas.microsoft.com/office/drawing/2014/main" id="{6103CDFC-9C78-B161-2CA0-D3757A032293}"/>
              </a:ext>
            </a:extLst>
          </p:cNvPr>
          <p:cNvSpPr>
            <a:spLocks noGrp="1"/>
          </p:cNvSpPr>
          <p:nvPr>
            <p:ph type="ftr" sz="quarter" idx="11"/>
          </p:nvPr>
        </p:nvSpPr>
        <p:spPr/>
        <p:txBody>
          <a:bodyPr/>
          <a:lstStyle/>
          <a:p>
            <a:r>
              <a:rPr lang="it-IT"/>
              <a:t>Tutorial @ IE2025 | christian.beyer@ovgu.de 24.06.2025</a:t>
            </a:r>
            <a:endParaRPr lang="en-GB" dirty="0"/>
          </a:p>
        </p:txBody>
      </p:sp>
      <p:sp>
        <p:nvSpPr>
          <p:cNvPr id="8" name="Slide Number Placeholder 7">
            <a:extLst>
              <a:ext uri="{FF2B5EF4-FFF2-40B4-BE49-F238E27FC236}">
                <a16:creationId xmlns:a16="http://schemas.microsoft.com/office/drawing/2014/main" id="{108998B2-ABF9-888C-F918-A450C13ADB3E}"/>
              </a:ext>
            </a:extLst>
          </p:cNvPr>
          <p:cNvSpPr>
            <a:spLocks noGrp="1"/>
          </p:cNvSpPr>
          <p:nvPr>
            <p:ph type="sldNum" sz="quarter" idx="12"/>
          </p:nvPr>
        </p:nvSpPr>
        <p:spPr/>
        <p:txBody>
          <a:bodyPr/>
          <a:lstStyle/>
          <a:p>
            <a:fld id="{8E024F8E-A03E-4AAA-A06E-73FE51DB7709}" type="slidenum">
              <a:rPr lang="en-GB" smtClean="0"/>
              <a:t>26</a:t>
            </a:fld>
            <a:endParaRPr lang="en-GB"/>
          </a:p>
        </p:txBody>
      </p:sp>
      <p:sp>
        <p:nvSpPr>
          <p:cNvPr id="11" name="Text Placeholder 9">
            <a:extLst>
              <a:ext uri="{FF2B5EF4-FFF2-40B4-BE49-F238E27FC236}">
                <a16:creationId xmlns:a16="http://schemas.microsoft.com/office/drawing/2014/main" id="{FC4A28C3-4009-4886-B5AE-C8CAA9BDC31A}"/>
              </a:ext>
            </a:extLst>
          </p:cNvPr>
          <p:cNvSpPr>
            <a:spLocks noGrp="1"/>
          </p:cNvSpPr>
          <p:nvPr>
            <p:ph type="body" sz="quarter" idx="10"/>
          </p:nvPr>
        </p:nvSpPr>
        <p:spPr>
          <a:xfrm>
            <a:off x="604541" y="915566"/>
            <a:ext cx="3913200" cy="3096344"/>
          </a:xfrm>
        </p:spPr>
        <p:txBody>
          <a:bodyPr/>
          <a:lstStyle/>
          <a:p>
            <a:pPr>
              <a:buSzPct val="100000"/>
            </a:pPr>
            <a:r>
              <a:rPr lang="en-US" sz="2000" dirty="0"/>
              <a:t>AFA on streams had not been considered but many scenarios have stream properties </a:t>
            </a:r>
          </a:p>
          <a:p>
            <a:pPr>
              <a:buSzPct val="100000"/>
            </a:pPr>
            <a:r>
              <a:rPr lang="en-US" sz="2000" b="1" dirty="0"/>
              <a:t>Concept drift can affect feature distributions and their importance</a:t>
            </a:r>
          </a:p>
          <a:p>
            <a:pPr>
              <a:buSzPct val="100000"/>
            </a:pPr>
            <a:r>
              <a:rPr lang="en-US" sz="2000" dirty="0"/>
              <a:t>Intelligent budget usage is beneficial for stakeholders</a:t>
            </a:r>
          </a:p>
          <a:p>
            <a:pPr>
              <a:buSzPct val="100000"/>
            </a:pPr>
            <a:endParaRPr lang="en-US" sz="2000" dirty="0"/>
          </a:p>
          <a:p>
            <a:pPr>
              <a:buSzPct val="100000"/>
            </a:pPr>
            <a:endParaRPr lang="en-US" dirty="0"/>
          </a:p>
        </p:txBody>
      </p:sp>
      <p:sp>
        <p:nvSpPr>
          <p:cNvPr id="12" name="Textfeld 11">
            <a:extLst>
              <a:ext uri="{FF2B5EF4-FFF2-40B4-BE49-F238E27FC236}">
                <a16:creationId xmlns:a16="http://schemas.microsoft.com/office/drawing/2014/main" id="{6266DF44-A699-4C1A-99B3-EC7B3AD7ED76}"/>
              </a:ext>
            </a:extLst>
          </p:cNvPr>
          <p:cNvSpPr txBox="1"/>
          <p:nvPr/>
        </p:nvSpPr>
        <p:spPr>
          <a:xfrm>
            <a:off x="4788023" y="3651870"/>
            <a:ext cx="3913199" cy="276999"/>
          </a:xfrm>
          <a:prstGeom prst="rect">
            <a:avLst/>
          </a:prstGeom>
          <a:noFill/>
        </p:spPr>
        <p:txBody>
          <a:bodyPr wrap="square" rtlCol="0">
            <a:spAutoFit/>
          </a:bodyPr>
          <a:lstStyle/>
          <a:p>
            <a:r>
              <a:rPr lang="en-US" sz="1200" dirty="0"/>
              <a:t>[https://concept-drift.fastforwardlabs.com/]</a:t>
            </a:r>
            <a:endParaRPr lang="de-DE" sz="1200" dirty="0"/>
          </a:p>
        </p:txBody>
      </p:sp>
      <p:pic>
        <p:nvPicPr>
          <p:cNvPr id="3" name="Grafik 2">
            <a:extLst>
              <a:ext uri="{FF2B5EF4-FFF2-40B4-BE49-F238E27FC236}">
                <a16:creationId xmlns:a16="http://schemas.microsoft.com/office/drawing/2014/main" id="{4F757EA6-AB8C-4D5E-BA16-0254A3DC2096}"/>
              </a:ext>
            </a:extLst>
          </p:cNvPr>
          <p:cNvPicPr>
            <a:picLocks noChangeAspect="1"/>
          </p:cNvPicPr>
          <p:nvPr/>
        </p:nvPicPr>
        <p:blipFill rotWithShape="1">
          <a:blip r:embed="rId2"/>
          <a:srcRect r="34101" b="7312"/>
          <a:stretch/>
        </p:blipFill>
        <p:spPr>
          <a:xfrm>
            <a:off x="5580112" y="819360"/>
            <a:ext cx="2959347" cy="2774919"/>
          </a:xfrm>
          <a:prstGeom prst="rect">
            <a:avLst/>
          </a:prstGeom>
        </p:spPr>
      </p:pic>
    </p:spTree>
    <p:extLst>
      <p:ext uri="{BB962C8B-B14F-4D97-AF65-F5344CB8AC3E}">
        <p14:creationId xmlns:p14="http://schemas.microsoft.com/office/powerpoint/2010/main" val="29112462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79FA09E-5D6A-74DE-C582-B4D74BA54348}"/>
              </a:ext>
            </a:extLst>
          </p:cNvPr>
          <p:cNvSpPr>
            <a:spLocks noGrp="1"/>
          </p:cNvSpPr>
          <p:nvPr>
            <p:ph type="title"/>
          </p:nvPr>
        </p:nvSpPr>
        <p:spPr/>
        <p:txBody>
          <a:bodyPr/>
          <a:lstStyle/>
          <a:p>
            <a:r>
              <a:rPr lang="en-US" dirty="0"/>
              <a:t>Motivation for active feature acquisitions (AFA)</a:t>
            </a:r>
            <a:endParaRPr lang="en-GB" dirty="0"/>
          </a:p>
        </p:txBody>
      </p:sp>
      <p:sp>
        <p:nvSpPr>
          <p:cNvPr id="9" name="Text Placeholder 8">
            <a:extLst>
              <a:ext uri="{FF2B5EF4-FFF2-40B4-BE49-F238E27FC236}">
                <a16:creationId xmlns:a16="http://schemas.microsoft.com/office/drawing/2014/main" id="{0971E3A2-C782-8A8C-4D8F-B0A264A4413A}"/>
              </a:ext>
            </a:extLst>
          </p:cNvPr>
          <p:cNvSpPr>
            <a:spLocks noGrp="1"/>
          </p:cNvSpPr>
          <p:nvPr>
            <p:ph type="body" sz="half" idx="2"/>
          </p:nvPr>
        </p:nvSpPr>
        <p:spPr/>
        <p:txBody>
          <a:bodyPr/>
          <a:lstStyle/>
          <a:p>
            <a:endParaRPr lang="en-GB" dirty="0"/>
          </a:p>
        </p:txBody>
      </p:sp>
      <p:sp>
        <p:nvSpPr>
          <p:cNvPr id="7" name="Footer Placeholder 6">
            <a:extLst>
              <a:ext uri="{FF2B5EF4-FFF2-40B4-BE49-F238E27FC236}">
                <a16:creationId xmlns:a16="http://schemas.microsoft.com/office/drawing/2014/main" id="{6103CDFC-9C78-B161-2CA0-D3757A032293}"/>
              </a:ext>
            </a:extLst>
          </p:cNvPr>
          <p:cNvSpPr>
            <a:spLocks noGrp="1"/>
          </p:cNvSpPr>
          <p:nvPr>
            <p:ph type="ftr" sz="quarter" idx="11"/>
          </p:nvPr>
        </p:nvSpPr>
        <p:spPr/>
        <p:txBody>
          <a:bodyPr/>
          <a:lstStyle/>
          <a:p>
            <a:r>
              <a:rPr lang="it-IT"/>
              <a:t>Tutorial @ IE2025 | christian.beyer@ovgu.de 24.06.2025</a:t>
            </a:r>
            <a:endParaRPr lang="en-GB" dirty="0"/>
          </a:p>
        </p:txBody>
      </p:sp>
      <p:sp>
        <p:nvSpPr>
          <p:cNvPr id="8" name="Slide Number Placeholder 7">
            <a:extLst>
              <a:ext uri="{FF2B5EF4-FFF2-40B4-BE49-F238E27FC236}">
                <a16:creationId xmlns:a16="http://schemas.microsoft.com/office/drawing/2014/main" id="{108998B2-ABF9-888C-F918-A450C13ADB3E}"/>
              </a:ext>
            </a:extLst>
          </p:cNvPr>
          <p:cNvSpPr>
            <a:spLocks noGrp="1"/>
          </p:cNvSpPr>
          <p:nvPr>
            <p:ph type="sldNum" sz="quarter" idx="12"/>
          </p:nvPr>
        </p:nvSpPr>
        <p:spPr/>
        <p:txBody>
          <a:bodyPr/>
          <a:lstStyle/>
          <a:p>
            <a:fld id="{8E024F8E-A03E-4AAA-A06E-73FE51DB7709}" type="slidenum">
              <a:rPr lang="en-GB" smtClean="0"/>
              <a:t>27</a:t>
            </a:fld>
            <a:endParaRPr lang="en-GB"/>
          </a:p>
        </p:txBody>
      </p:sp>
      <p:sp>
        <p:nvSpPr>
          <p:cNvPr id="11" name="Text Placeholder 9">
            <a:extLst>
              <a:ext uri="{FF2B5EF4-FFF2-40B4-BE49-F238E27FC236}">
                <a16:creationId xmlns:a16="http://schemas.microsoft.com/office/drawing/2014/main" id="{FC4A28C3-4009-4886-B5AE-C8CAA9BDC31A}"/>
              </a:ext>
            </a:extLst>
          </p:cNvPr>
          <p:cNvSpPr>
            <a:spLocks noGrp="1"/>
          </p:cNvSpPr>
          <p:nvPr>
            <p:ph type="body" sz="quarter" idx="10"/>
          </p:nvPr>
        </p:nvSpPr>
        <p:spPr>
          <a:xfrm>
            <a:off x="604541" y="915566"/>
            <a:ext cx="3913200" cy="3096344"/>
          </a:xfrm>
        </p:spPr>
        <p:txBody>
          <a:bodyPr/>
          <a:lstStyle/>
          <a:p>
            <a:pPr>
              <a:buSzPct val="100000"/>
            </a:pPr>
            <a:r>
              <a:rPr lang="en-US" sz="2000" dirty="0"/>
              <a:t>AFA on streams had not been considered but many scenarios have stream properties </a:t>
            </a:r>
          </a:p>
          <a:p>
            <a:pPr>
              <a:buSzPct val="100000"/>
            </a:pPr>
            <a:r>
              <a:rPr lang="en-US" sz="2000" dirty="0"/>
              <a:t>Concept drift can affect feature distributions and their importance</a:t>
            </a:r>
          </a:p>
          <a:p>
            <a:pPr>
              <a:buSzPct val="100000"/>
            </a:pPr>
            <a:r>
              <a:rPr lang="en-US" sz="2000" b="1" dirty="0"/>
              <a:t>Intelligent budget usage is beneficial for stakeholders</a:t>
            </a:r>
          </a:p>
          <a:p>
            <a:pPr>
              <a:buSzPct val="100000"/>
            </a:pPr>
            <a:endParaRPr lang="en-US" sz="2000" dirty="0"/>
          </a:p>
          <a:p>
            <a:pPr>
              <a:buSzPct val="100000"/>
            </a:pPr>
            <a:endParaRPr lang="en-US" dirty="0"/>
          </a:p>
        </p:txBody>
      </p:sp>
      <p:pic>
        <p:nvPicPr>
          <p:cNvPr id="5" name="Grafik 4">
            <a:extLst>
              <a:ext uri="{FF2B5EF4-FFF2-40B4-BE49-F238E27FC236}">
                <a16:creationId xmlns:a16="http://schemas.microsoft.com/office/drawing/2014/main" id="{249C0859-A0DE-4CCB-9B19-7023287D7D04}"/>
              </a:ext>
            </a:extLst>
          </p:cNvPr>
          <p:cNvPicPr>
            <a:picLocks noChangeAspect="1"/>
          </p:cNvPicPr>
          <p:nvPr/>
        </p:nvPicPr>
        <p:blipFill>
          <a:blip r:embed="rId2"/>
          <a:stretch>
            <a:fillRect/>
          </a:stretch>
        </p:blipFill>
        <p:spPr>
          <a:xfrm>
            <a:off x="4517741" y="953965"/>
            <a:ext cx="4626259" cy="2421075"/>
          </a:xfrm>
          <a:prstGeom prst="rect">
            <a:avLst/>
          </a:prstGeom>
        </p:spPr>
      </p:pic>
      <p:sp>
        <p:nvSpPr>
          <p:cNvPr id="13" name="Textfeld 12">
            <a:extLst>
              <a:ext uri="{FF2B5EF4-FFF2-40B4-BE49-F238E27FC236}">
                <a16:creationId xmlns:a16="http://schemas.microsoft.com/office/drawing/2014/main" id="{1371CFD3-CAA8-4527-98CD-3D6E2312E74B}"/>
              </a:ext>
            </a:extLst>
          </p:cNvPr>
          <p:cNvSpPr txBox="1"/>
          <p:nvPr/>
        </p:nvSpPr>
        <p:spPr>
          <a:xfrm>
            <a:off x="4788023" y="3651870"/>
            <a:ext cx="3913199" cy="461665"/>
          </a:xfrm>
          <a:prstGeom prst="rect">
            <a:avLst/>
          </a:prstGeom>
          <a:noFill/>
        </p:spPr>
        <p:txBody>
          <a:bodyPr wrap="square" rtlCol="0">
            <a:spAutoFit/>
          </a:bodyPr>
          <a:lstStyle/>
          <a:p>
            <a:r>
              <a:rPr lang="en-US" sz="1200" dirty="0"/>
              <a:t>[https://www.shiksha.com/online-courses/articles/smart-budgeting-approaches-that-you-must-know/]</a:t>
            </a:r>
            <a:endParaRPr lang="de-DE" sz="1200" dirty="0"/>
          </a:p>
        </p:txBody>
      </p:sp>
    </p:spTree>
    <p:extLst>
      <p:ext uri="{BB962C8B-B14F-4D97-AF65-F5344CB8AC3E}">
        <p14:creationId xmlns:p14="http://schemas.microsoft.com/office/powerpoint/2010/main" val="15809326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A6EA544-B46D-7B08-DB3E-D48672691230}"/>
              </a:ext>
            </a:extLst>
          </p:cNvPr>
          <p:cNvSpPr>
            <a:spLocks noGrp="1"/>
          </p:cNvSpPr>
          <p:nvPr>
            <p:ph type="title"/>
          </p:nvPr>
        </p:nvSpPr>
        <p:spPr/>
        <p:txBody>
          <a:bodyPr/>
          <a:lstStyle/>
          <a:p>
            <a:r>
              <a:rPr lang="en-GB" dirty="0"/>
              <a:t>Types of missingness</a:t>
            </a:r>
          </a:p>
        </p:txBody>
      </p:sp>
      <p:sp>
        <p:nvSpPr>
          <p:cNvPr id="6" name="Text Placeholder 5">
            <a:extLst>
              <a:ext uri="{FF2B5EF4-FFF2-40B4-BE49-F238E27FC236}">
                <a16:creationId xmlns:a16="http://schemas.microsoft.com/office/drawing/2014/main" id="{17573EFE-A815-F78C-7782-D200063E7286}"/>
              </a:ext>
            </a:extLst>
          </p:cNvPr>
          <p:cNvSpPr>
            <a:spLocks noGrp="1"/>
          </p:cNvSpPr>
          <p:nvPr>
            <p:ph type="body" sz="quarter" idx="10"/>
          </p:nvPr>
        </p:nvSpPr>
        <p:spPr/>
        <p:txBody>
          <a:bodyPr/>
          <a:lstStyle/>
          <a:p>
            <a:endParaRPr lang="en-GB" dirty="0"/>
          </a:p>
        </p:txBody>
      </p:sp>
      <p:sp>
        <p:nvSpPr>
          <p:cNvPr id="5" name="Text Placeholder 4">
            <a:extLst>
              <a:ext uri="{FF2B5EF4-FFF2-40B4-BE49-F238E27FC236}">
                <a16:creationId xmlns:a16="http://schemas.microsoft.com/office/drawing/2014/main" id="{1E0C13D3-2A85-E8D4-5596-6EBB5ADBD686}"/>
              </a:ext>
            </a:extLst>
          </p:cNvPr>
          <p:cNvSpPr>
            <a:spLocks noGrp="1"/>
          </p:cNvSpPr>
          <p:nvPr>
            <p:ph type="body" sz="half" idx="2"/>
          </p:nvPr>
        </p:nvSpPr>
        <p:spPr/>
        <p:txBody>
          <a:bodyPr/>
          <a:lstStyle/>
          <a:p>
            <a:endParaRPr lang="en-GB"/>
          </a:p>
        </p:txBody>
      </p:sp>
      <p:pic>
        <p:nvPicPr>
          <p:cNvPr id="3" name="Grafik 2">
            <a:extLst>
              <a:ext uri="{FF2B5EF4-FFF2-40B4-BE49-F238E27FC236}">
                <a16:creationId xmlns:a16="http://schemas.microsoft.com/office/drawing/2014/main" id="{36CD63DB-372C-4D0A-BC55-9D5EE26807BE}"/>
              </a:ext>
            </a:extLst>
          </p:cNvPr>
          <p:cNvPicPr>
            <a:picLocks noChangeAspect="1"/>
          </p:cNvPicPr>
          <p:nvPr/>
        </p:nvPicPr>
        <p:blipFill>
          <a:blip r:embed="rId2"/>
          <a:stretch>
            <a:fillRect/>
          </a:stretch>
        </p:blipFill>
        <p:spPr>
          <a:xfrm>
            <a:off x="2339752" y="947381"/>
            <a:ext cx="4319138" cy="3390661"/>
          </a:xfrm>
          <a:prstGeom prst="rect">
            <a:avLst/>
          </a:prstGeom>
        </p:spPr>
      </p:pic>
      <p:sp>
        <p:nvSpPr>
          <p:cNvPr id="2" name="Footer Placeholder 1">
            <a:extLst>
              <a:ext uri="{FF2B5EF4-FFF2-40B4-BE49-F238E27FC236}">
                <a16:creationId xmlns:a16="http://schemas.microsoft.com/office/drawing/2014/main" id="{A447548F-2E83-81F6-E49F-C9F87B5E6696}"/>
              </a:ext>
            </a:extLst>
          </p:cNvPr>
          <p:cNvSpPr>
            <a:spLocks noGrp="1"/>
          </p:cNvSpPr>
          <p:nvPr>
            <p:ph type="ftr" sz="quarter" idx="11"/>
          </p:nvPr>
        </p:nvSpPr>
        <p:spPr/>
        <p:txBody>
          <a:bodyPr/>
          <a:lstStyle/>
          <a:p>
            <a:r>
              <a:rPr lang="it-IT"/>
              <a:t>Tutorial @ IE2025 | christian.beyer@ovgu.de 24.06.2025</a:t>
            </a:r>
            <a:endParaRPr lang="en-GB" dirty="0"/>
          </a:p>
        </p:txBody>
      </p:sp>
      <p:sp>
        <p:nvSpPr>
          <p:cNvPr id="7" name="Slide Number Placeholder 6">
            <a:extLst>
              <a:ext uri="{FF2B5EF4-FFF2-40B4-BE49-F238E27FC236}">
                <a16:creationId xmlns:a16="http://schemas.microsoft.com/office/drawing/2014/main" id="{5577C4EA-3D12-6C87-234C-4689E0A4252F}"/>
              </a:ext>
            </a:extLst>
          </p:cNvPr>
          <p:cNvSpPr>
            <a:spLocks noGrp="1"/>
          </p:cNvSpPr>
          <p:nvPr>
            <p:ph type="sldNum" sz="quarter" idx="12"/>
          </p:nvPr>
        </p:nvSpPr>
        <p:spPr/>
        <p:txBody>
          <a:bodyPr/>
          <a:lstStyle/>
          <a:p>
            <a:fld id="{8E024F8E-A03E-4AAA-A06E-73FE51DB7709}" type="slidenum">
              <a:rPr lang="en-GB" smtClean="0"/>
              <a:t>28</a:t>
            </a:fld>
            <a:endParaRPr lang="en-GB"/>
          </a:p>
        </p:txBody>
      </p:sp>
    </p:spTree>
    <p:extLst>
      <p:ext uri="{BB962C8B-B14F-4D97-AF65-F5344CB8AC3E}">
        <p14:creationId xmlns:p14="http://schemas.microsoft.com/office/powerpoint/2010/main" val="18149956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79FA09E-5D6A-74DE-C582-B4D74BA54348}"/>
              </a:ext>
            </a:extLst>
          </p:cNvPr>
          <p:cNvSpPr>
            <a:spLocks noGrp="1"/>
          </p:cNvSpPr>
          <p:nvPr>
            <p:ph type="title"/>
          </p:nvPr>
        </p:nvSpPr>
        <p:spPr/>
        <p:txBody>
          <a:bodyPr/>
          <a:lstStyle/>
          <a:p>
            <a:r>
              <a:rPr lang="en-US" dirty="0"/>
              <a:t>Budgeting in a static scenario</a:t>
            </a:r>
            <a:endParaRPr lang="en-GB" dirty="0"/>
          </a:p>
        </p:txBody>
      </p:sp>
      <p:sp>
        <p:nvSpPr>
          <p:cNvPr id="10" name="Text Placeholder 9">
            <a:extLst>
              <a:ext uri="{FF2B5EF4-FFF2-40B4-BE49-F238E27FC236}">
                <a16:creationId xmlns:a16="http://schemas.microsoft.com/office/drawing/2014/main" id="{CD3AAC9F-1D63-2081-B449-56398BC95D37}"/>
              </a:ext>
            </a:extLst>
          </p:cNvPr>
          <p:cNvSpPr>
            <a:spLocks noGrp="1"/>
          </p:cNvSpPr>
          <p:nvPr>
            <p:ph type="body" sz="quarter" idx="10"/>
          </p:nvPr>
        </p:nvSpPr>
        <p:spPr>
          <a:xfrm>
            <a:off x="604541" y="915566"/>
            <a:ext cx="3913200" cy="3096344"/>
          </a:xfrm>
        </p:spPr>
        <p:txBody>
          <a:bodyPr/>
          <a:lstStyle/>
          <a:p>
            <a:pPr>
              <a:buSzPct val="100000"/>
            </a:pPr>
            <a:r>
              <a:rPr lang="en-US" sz="2000" dirty="0"/>
              <a:t>Static, pool-based active learning requires a scoring function (based on the ML model)</a:t>
            </a:r>
          </a:p>
          <a:p>
            <a:pPr>
              <a:buSzPct val="100000"/>
            </a:pPr>
            <a:r>
              <a:rPr lang="en-US" sz="2000" dirty="0"/>
              <a:t>It iteratively acquires missing data and updates the model with the true values until all budget is spent</a:t>
            </a:r>
          </a:p>
          <a:p>
            <a:pPr>
              <a:buSzPct val="100000"/>
            </a:pPr>
            <a:r>
              <a:rPr lang="en-US" sz="2000" dirty="0"/>
              <a:t>Budget modelled as real costs or number of instances that can be labeled</a:t>
            </a:r>
          </a:p>
          <a:p>
            <a:pPr>
              <a:buSzPct val="100000"/>
            </a:pPr>
            <a:endParaRPr lang="en-US" dirty="0"/>
          </a:p>
        </p:txBody>
      </p:sp>
      <p:sp>
        <p:nvSpPr>
          <p:cNvPr id="9" name="Text Placeholder 8">
            <a:extLst>
              <a:ext uri="{FF2B5EF4-FFF2-40B4-BE49-F238E27FC236}">
                <a16:creationId xmlns:a16="http://schemas.microsoft.com/office/drawing/2014/main" id="{0971E3A2-C782-8A8C-4D8F-B0A264A4413A}"/>
              </a:ext>
            </a:extLst>
          </p:cNvPr>
          <p:cNvSpPr>
            <a:spLocks noGrp="1"/>
          </p:cNvSpPr>
          <p:nvPr>
            <p:ph type="body" sz="half" idx="2"/>
          </p:nvPr>
        </p:nvSpPr>
        <p:spPr/>
        <p:txBody>
          <a:bodyPr/>
          <a:lstStyle/>
          <a:p>
            <a:endParaRPr lang="en-GB" dirty="0"/>
          </a:p>
        </p:txBody>
      </p:sp>
      <p:sp>
        <p:nvSpPr>
          <p:cNvPr id="7" name="Footer Placeholder 6">
            <a:extLst>
              <a:ext uri="{FF2B5EF4-FFF2-40B4-BE49-F238E27FC236}">
                <a16:creationId xmlns:a16="http://schemas.microsoft.com/office/drawing/2014/main" id="{6103CDFC-9C78-B161-2CA0-D3757A032293}"/>
              </a:ext>
            </a:extLst>
          </p:cNvPr>
          <p:cNvSpPr>
            <a:spLocks noGrp="1"/>
          </p:cNvSpPr>
          <p:nvPr>
            <p:ph type="ftr" sz="quarter" idx="11"/>
          </p:nvPr>
        </p:nvSpPr>
        <p:spPr/>
        <p:txBody>
          <a:bodyPr/>
          <a:lstStyle/>
          <a:p>
            <a:r>
              <a:rPr lang="it-IT"/>
              <a:t>Tutorial @ IE2025 | christian.beyer@ovgu.de 24.06.2025</a:t>
            </a:r>
            <a:endParaRPr lang="en-GB" dirty="0"/>
          </a:p>
        </p:txBody>
      </p:sp>
      <p:sp>
        <p:nvSpPr>
          <p:cNvPr id="8" name="Slide Number Placeholder 7">
            <a:extLst>
              <a:ext uri="{FF2B5EF4-FFF2-40B4-BE49-F238E27FC236}">
                <a16:creationId xmlns:a16="http://schemas.microsoft.com/office/drawing/2014/main" id="{108998B2-ABF9-888C-F918-A450C13ADB3E}"/>
              </a:ext>
            </a:extLst>
          </p:cNvPr>
          <p:cNvSpPr>
            <a:spLocks noGrp="1"/>
          </p:cNvSpPr>
          <p:nvPr>
            <p:ph type="sldNum" sz="quarter" idx="12"/>
          </p:nvPr>
        </p:nvSpPr>
        <p:spPr/>
        <p:txBody>
          <a:bodyPr/>
          <a:lstStyle/>
          <a:p>
            <a:fld id="{8E024F8E-A03E-4AAA-A06E-73FE51DB7709}" type="slidenum">
              <a:rPr lang="en-GB" smtClean="0"/>
              <a:t>29</a:t>
            </a:fld>
            <a:endParaRPr lang="en-GB"/>
          </a:p>
        </p:txBody>
      </p:sp>
      <p:pic>
        <p:nvPicPr>
          <p:cNvPr id="3" name="Grafik 2">
            <a:extLst>
              <a:ext uri="{FF2B5EF4-FFF2-40B4-BE49-F238E27FC236}">
                <a16:creationId xmlns:a16="http://schemas.microsoft.com/office/drawing/2014/main" id="{F6EA8CE5-CA71-4297-89B9-AB65742F7052}"/>
              </a:ext>
            </a:extLst>
          </p:cNvPr>
          <p:cNvPicPr>
            <a:picLocks noChangeAspect="1"/>
          </p:cNvPicPr>
          <p:nvPr/>
        </p:nvPicPr>
        <p:blipFill>
          <a:blip r:embed="rId3"/>
          <a:stretch>
            <a:fillRect/>
          </a:stretch>
        </p:blipFill>
        <p:spPr>
          <a:xfrm>
            <a:off x="4744191" y="1120607"/>
            <a:ext cx="3912612" cy="2232248"/>
          </a:xfrm>
          <a:prstGeom prst="rect">
            <a:avLst/>
          </a:prstGeom>
        </p:spPr>
      </p:pic>
      <p:sp>
        <p:nvSpPr>
          <p:cNvPr id="5" name="Textfeld 4">
            <a:extLst>
              <a:ext uri="{FF2B5EF4-FFF2-40B4-BE49-F238E27FC236}">
                <a16:creationId xmlns:a16="http://schemas.microsoft.com/office/drawing/2014/main" id="{8D269117-9441-48D0-B349-46208D5D941C}"/>
              </a:ext>
            </a:extLst>
          </p:cNvPr>
          <p:cNvSpPr txBox="1"/>
          <p:nvPr/>
        </p:nvSpPr>
        <p:spPr>
          <a:xfrm>
            <a:off x="4513127" y="3542659"/>
            <a:ext cx="4374739" cy="646331"/>
          </a:xfrm>
          <a:prstGeom prst="rect">
            <a:avLst/>
          </a:prstGeom>
          <a:noFill/>
        </p:spPr>
        <p:txBody>
          <a:bodyPr wrap="square" rtlCol="0">
            <a:spAutoFit/>
          </a:bodyPr>
          <a:lstStyle/>
          <a:p>
            <a:r>
              <a:rPr lang="en-US" sz="1200" dirty="0"/>
              <a:t>[https://www.semanticscholar.org/paper/Active-Learning-Literature-Survey-Settles/818826f356444f3daa3447755bf63f171f39ec47/figure/0]</a:t>
            </a:r>
            <a:endParaRPr lang="de-DE" sz="1200" dirty="0"/>
          </a:p>
        </p:txBody>
      </p:sp>
    </p:spTree>
    <p:extLst>
      <p:ext uri="{BB962C8B-B14F-4D97-AF65-F5344CB8AC3E}">
        <p14:creationId xmlns:p14="http://schemas.microsoft.com/office/powerpoint/2010/main" val="33308351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79FA09E-5D6A-74DE-C582-B4D74BA54348}"/>
              </a:ext>
            </a:extLst>
          </p:cNvPr>
          <p:cNvSpPr>
            <a:spLocks noGrp="1"/>
          </p:cNvSpPr>
          <p:nvPr>
            <p:ph type="title"/>
          </p:nvPr>
        </p:nvSpPr>
        <p:spPr/>
        <p:txBody>
          <a:bodyPr/>
          <a:lstStyle/>
          <a:p>
            <a:r>
              <a:rPr lang="en-US" dirty="0"/>
              <a:t>Problems when Features are Missing</a:t>
            </a:r>
            <a:endParaRPr lang="en-GB" dirty="0"/>
          </a:p>
        </p:txBody>
      </p:sp>
      <p:sp>
        <p:nvSpPr>
          <p:cNvPr id="9" name="Text Placeholder 8">
            <a:extLst>
              <a:ext uri="{FF2B5EF4-FFF2-40B4-BE49-F238E27FC236}">
                <a16:creationId xmlns:a16="http://schemas.microsoft.com/office/drawing/2014/main" id="{0971E3A2-C782-8A8C-4D8F-B0A264A4413A}"/>
              </a:ext>
            </a:extLst>
          </p:cNvPr>
          <p:cNvSpPr>
            <a:spLocks noGrp="1"/>
          </p:cNvSpPr>
          <p:nvPr>
            <p:ph type="body" sz="half" idx="2"/>
          </p:nvPr>
        </p:nvSpPr>
        <p:spPr/>
        <p:txBody>
          <a:bodyPr/>
          <a:lstStyle/>
          <a:p>
            <a:endParaRPr lang="en-GB" dirty="0"/>
          </a:p>
        </p:txBody>
      </p:sp>
      <p:sp>
        <p:nvSpPr>
          <p:cNvPr id="7" name="Footer Placeholder 6">
            <a:extLst>
              <a:ext uri="{FF2B5EF4-FFF2-40B4-BE49-F238E27FC236}">
                <a16:creationId xmlns:a16="http://schemas.microsoft.com/office/drawing/2014/main" id="{6103CDFC-9C78-B161-2CA0-D3757A032293}"/>
              </a:ext>
            </a:extLst>
          </p:cNvPr>
          <p:cNvSpPr>
            <a:spLocks noGrp="1"/>
          </p:cNvSpPr>
          <p:nvPr>
            <p:ph type="ftr" sz="quarter" idx="11"/>
          </p:nvPr>
        </p:nvSpPr>
        <p:spPr/>
        <p:txBody>
          <a:bodyPr/>
          <a:lstStyle/>
          <a:p>
            <a:r>
              <a:rPr lang="it-IT"/>
              <a:t>Tutorial @ IE2025 | christian.beyer@ovgu.de 24.06.2025</a:t>
            </a:r>
            <a:endParaRPr lang="en-GB" dirty="0"/>
          </a:p>
        </p:txBody>
      </p:sp>
      <p:sp>
        <p:nvSpPr>
          <p:cNvPr id="8" name="Slide Number Placeholder 7">
            <a:extLst>
              <a:ext uri="{FF2B5EF4-FFF2-40B4-BE49-F238E27FC236}">
                <a16:creationId xmlns:a16="http://schemas.microsoft.com/office/drawing/2014/main" id="{108998B2-ABF9-888C-F918-A450C13ADB3E}"/>
              </a:ext>
            </a:extLst>
          </p:cNvPr>
          <p:cNvSpPr>
            <a:spLocks noGrp="1"/>
          </p:cNvSpPr>
          <p:nvPr>
            <p:ph type="sldNum" sz="quarter" idx="12"/>
          </p:nvPr>
        </p:nvSpPr>
        <p:spPr/>
        <p:txBody>
          <a:bodyPr/>
          <a:lstStyle/>
          <a:p>
            <a:fld id="{8E024F8E-A03E-4AAA-A06E-73FE51DB7709}" type="slidenum">
              <a:rPr lang="en-GB" smtClean="0"/>
              <a:t>3</a:t>
            </a:fld>
            <a:endParaRPr lang="en-GB"/>
          </a:p>
        </p:txBody>
      </p:sp>
      <p:sp>
        <p:nvSpPr>
          <p:cNvPr id="13" name="Text Placeholder 9">
            <a:extLst>
              <a:ext uri="{FF2B5EF4-FFF2-40B4-BE49-F238E27FC236}">
                <a16:creationId xmlns:a16="http://schemas.microsoft.com/office/drawing/2014/main" id="{73F6C85D-E1A1-4CDA-8324-D966A84591FD}"/>
              </a:ext>
            </a:extLst>
          </p:cNvPr>
          <p:cNvSpPr>
            <a:spLocks noGrp="1"/>
          </p:cNvSpPr>
          <p:nvPr>
            <p:ph type="body" sz="quarter" idx="10"/>
          </p:nvPr>
        </p:nvSpPr>
        <p:spPr>
          <a:xfrm>
            <a:off x="604541" y="915566"/>
            <a:ext cx="5047579" cy="3096344"/>
          </a:xfrm>
        </p:spPr>
        <p:txBody>
          <a:bodyPr/>
          <a:lstStyle/>
          <a:p>
            <a:pPr>
              <a:buSzPct val="100000"/>
            </a:pPr>
            <a:r>
              <a:rPr lang="en-US" sz="2000" dirty="0"/>
              <a:t>Missing features are common (patients, sensors, questionnaires…)</a:t>
            </a:r>
          </a:p>
          <a:p>
            <a:pPr>
              <a:buSzPct val="100000"/>
            </a:pPr>
            <a:r>
              <a:rPr lang="en-US" sz="2000" dirty="0"/>
              <a:t>Most classifiers need feature complete instances to do predictions</a:t>
            </a:r>
          </a:p>
          <a:p>
            <a:pPr>
              <a:buSzPct val="100000"/>
            </a:pPr>
            <a:r>
              <a:rPr lang="en-US" sz="2000" dirty="0"/>
              <a:t>Prediction quality suffers if important features are missing</a:t>
            </a:r>
            <a:br>
              <a:rPr lang="en-US" sz="2000" dirty="0"/>
            </a:br>
            <a:br>
              <a:rPr lang="en-US" sz="2000" dirty="0"/>
            </a:br>
            <a:r>
              <a:rPr lang="en-US" sz="2000" dirty="0">
                <a:sym typeface="Wingdings" panose="05000000000000000000" pitchFamily="2" charset="2"/>
              </a:rPr>
              <a:t> Guess missing features (imputation)</a:t>
            </a:r>
            <a:br>
              <a:rPr lang="en-US" sz="2000" dirty="0">
                <a:sym typeface="Wingdings" panose="05000000000000000000" pitchFamily="2" charset="2"/>
              </a:rPr>
            </a:br>
            <a:r>
              <a:rPr lang="en-US" sz="2000" b="1" dirty="0">
                <a:sym typeface="Wingdings" panose="05000000000000000000" pitchFamily="2" charset="2"/>
              </a:rPr>
              <a:t> Acquire features for a cost (AFA)</a:t>
            </a:r>
            <a:endParaRPr lang="en-US" sz="2000" b="1" dirty="0"/>
          </a:p>
          <a:p>
            <a:pPr>
              <a:buSzPct val="100000"/>
            </a:pPr>
            <a:endParaRPr lang="en-US" sz="2000" dirty="0"/>
          </a:p>
          <a:p>
            <a:pPr>
              <a:buSzPct val="100000"/>
            </a:pPr>
            <a:endParaRPr lang="en-US" dirty="0"/>
          </a:p>
        </p:txBody>
      </p:sp>
      <p:pic>
        <p:nvPicPr>
          <p:cNvPr id="6" name="Picture 5">
            <a:extLst>
              <a:ext uri="{FF2B5EF4-FFF2-40B4-BE49-F238E27FC236}">
                <a16:creationId xmlns:a16="http://schemas.microsoft.com/office/drawing/2014/main" id="{2AEB2D3D-CB65-8BA6-CF07-B62F4EF9C167}"/>
              </a:ext>
            </a:extLst>
          </p:cNvPr>
          <p:cNvPicPr>
            <a:picLocks noChangeAspect="1"/>
          </p:cNvPicPr>
          <p:nvPr/>
        </p:nvPicPr>
        <p:blipFill>
          <a:blip r:embed="rId3"/>
          <a:stretch>
            <a:fillRect/>
          </a:stretch>
        </p:blipFill>
        <p:spPr>
          <a:xfrm>
            <a:off x="5508104" y="1012271"/>
            <a:ext cx="3348372" cy="2232248"/>
          </a:xfrm>
          <a:prstGeom prst="rect">
            <a:avLst/>
          </a:prstGeom>
        </p:spPr>
      </p:pic>
      <p:sp>
        <p:nvSpPr>
          <p:cNvPr id="2" name="TextBox 1">
            <a:extLst>
              <a:ext uri="{FF2B5EF4-FFF2-40B4-BE49-F238E27FC236}">
                <a16:creationId xmlns:a16="http://schemas.microsoft.com/office/drawing/2014/main" id="{7F5045BD-BA48-F8D2-B9E0-575BD97EEF8C}"/>
              </a:ext>
            </a:extLst>
          </p:cNvPr>
          <p:cNvSpPr txBox="1"/>
          <p:nvPr/>
        </p:nvSpPr>
        <p:spPr>
          <a:xfrm>
            <a:off x="7851610" y="3291830"/>
            <a:ext cx="1512168" cy="276999"/>
          </a:xfrm>
          <a:prstGeom prst="rect">
            <a:avLst/>
          </a:prstGeom>
          <a:noFill/>
        </p:spPr>
        <p:txBody>
          <a:bodyPr wrap="square" rtlCol="0">
            <a:spAutoFit/>
          </a:bodyPr>
          <a:lstStyle/>
          <a:p>
            <a:r>
              <a:rPr lang="en-US" sz="1200" dirty="0"/>
              <a:t>[gpt-4o]</a:t>
            </a:r>
          </a:p>
        </p:txBody>
      </p:sp>
    </p:spTree>
    <p:extLst>
      <p:ext uri="{BB962C8B-B14F-4D97-AF65-F5344CB8AC3E}">
        <p14:creationId xmlns:p14="http://schemas.microsoft.com/office/powerpoint/2010/main" val="315411695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A6EA544-B46D-7B08-DB3E-D48672691230}"/>
              </a:ext>
            </a:extLst>
          </p:cNvPr>
          <p:cNvSpPr>
            <a:spLocks noGrp="1"/>
          </p:cNvSpPr>
          <p:nvPr>
            <p:ph type="title"/>
          </p:nvPr>
        </p:nvSpPr>
        <p:spPr/>
        <p:txBody>
          <a:bodyPr/>
          <a:lstStyle/>
          <a:p>
            <a:r>
              <a:rPr lang="en-GB" dirty="0"/>
              <a:t>Tree AFA</a:t>
            </a:r>
          </a:p>
        </p:txBody>
      </p:sp>
      <p:sp>
        <p:nvSpPr>
          <p:cNvPr id="6" name="Text Placeholder 5">
            <a:extLst>
              <a:ext uri="{FF2B5EF4-FFF2-40B4-BE49-F238E27FC236}">
                <a16:creationId xmlns:a16="http://schemas.microsoft.com/office/drawing/2014/main" id="{17573EFE-A815-F78C-7782-D200063E7286}"/>
              </a:ext>
            </a:extLst>
          </p:cNvPr>
          <p:cNvSpPr>
            <a:spLocks noGrp="1"/>
          </p:cNvSpPr>
          <p:nvPr>
            <p:ph type="body" sz="quarter" idx="10"/>
          </p:nvPr>
        </p:nvSpPr>
        <p:spPr/>
        <p:txBody>
          <a:bodyPr/>
          <a:lstStyle/>
          <a:p>
            <a:endParaRPr lang="en-GB" dirty="0"/>
          </a:p>
        </p:txBody>
      </p:sp>
      <p:sp>
        <p:nvSpPr>
          <p:cNvPr id="5" name="Text Placeholder 4">
            <a:extLst>
              <a:ext uri="{FF2B5EF4-FFF2-40B4-BE49-F238E27FC236}">
                <a16:creationId xmlns:a16="http://schemas.microsoft.com/office/drawing/2014/main" id="{1E0C13D3-2A85-E8D4-5596-6EBB5ADBD686}"/>
              </a:ext>
            </a:extLst>
          </p:cNvPr>
          <p:cNvSpPr>
            <a:spLocks noGrp="1"/>
          </p:cNvSpPr>
          <p:nvPr>
            <p:ph type="body" sz="half" idx="2"/>
          </p:nvPr>
        </p:nvSpPr>
        <p:spPr/>
        <p:txBody>
          <a:bodyPr/>
          <a:lstStyle/>
          <a:p>
            <a:endParaRPr lang="en-GB"/>
          </a:p>
        </p:txBody>
      </p:sp>
      <p:pic>
        <p:nvPicPr>
          <p:cNvPr id="3" name="Grafik 2">
            <a:extLst>
              <a:ext uri="{FF2B5EF4-FFF2-40B4-BE49-F238E27FC236}">
                <a16:creationId xmlns:a16="http://schemas.microsoft.com/office/drawing/2014/main" id="{43A8F17E-A58E-4C56-9A19-B63A0309A599}"/>
              </a:ext>
            </a:extLst>
          </p:cNvPr>
          <p:cNvPicPr>
            <a:picLocks noChangeAspect="1"/>
          </p:cNvPicPr>
          <p:nvPr/>
        </p:nvPicPr>
        <p:blipFill>
          <a:blip r:embed="rId2"/>
          <a:stretch>
            <a:fillRect/>
          </a:stretch>
        </p:blipFill>
        <p:spPr>
          <a:xfrm>
            <a:off x="2627784" y="250580"/>
            <a:ext cx="4201873" cy="4042850"/>
          </a:xfrm>
          <a:prstGeom prst="rect">
            <a:avLst/>
          </a:prstGeom>
        </p:spPr>
      </p:pic>
      <p:sp>
        <p:nvSpPr>
          <p:cNvPr id="2" name="Footer Placeholder 1">
            <a:extLst>
              <a:ext uri="{FF2B5EF4-FFF2-40B4-BE49-F238E27FC236}">
                <a16:creationId xmlns:a16="http://schemas.microsoft.com/office/drawing/2014/main" id="{28163D46-C7F9-0358-1F79-944ECDD6C7CD}"/>
              </a:ext>
            </a:extLst>
          </p:cNvPr>
          <p:cNvSpPr>
            <a:spLocks noGrp="1"/>
          </p:cNvSpPr>
          <p:nvPr>
            <p:ph type="ftr" sz="quarter" idx="11"/>
          </p:nvPr>
        </p:nvSpPr>
        <p:spPr/>
        <p:txBody>
          <a:bodyPr/>
          <a:lstStyle/>
          <a:p>
            <a:r>
              <a:rPr lang="it-IT"/>
              <a:t>Tutorial @ IE2025 | christian.beyer@ovgu.de 24.06.2025</a:t>
            </a:r>
            <a:endParaRPr lang="en-GB" dirty="0"/>
          </a:p>
        </p:txBody>
      </p:sp>
      <p:sp>
        <p:nvSpPr>
          <p:cNvPr id="7" name="Slide Number Placeholder 6">
            <a:extLst>
              <a:ext uri="{FF2B5EF4-FFF2-40B4-BE49-F238E27FC236}">
                <a16:creationId xmlns:a16="http://schemas.microsoft.com/office/drawing/2014/main" id="{E5637453-284D-689B-5E5E-00C51D7D84F4}"/>
              </a:ext>
            </a:extLst>
          </p:cNvPr>
          <p:cNvSpPr>
            <a:spLocks noGrp="1"/>
          </p:cNvSpPr>
          <p:nvPr>
            <p:ph type="sldNum" sz="quarter" idx="12"/>
          </p:nvPr>
        </p:nvSpPr>
        <p:spPr/>
        <p:txBody>
          <a:bodyPr/>
          <a:lstStyle/>
          <a:p>
            <a:fld id="{8E024F8E-A03E-4AAA-A06E-73FE51DB7709}" type="slidenum">
              <a:rPr lang="en-GB" smtClean="0"/>
              <a:t>30</a:t>
            </a:fld>
            <a:endParaRPr lang="en-GB"/>
          </a:p>
        </p:txBody>
      </p:sp>
    </p:spTree>
    <p:extLst>
      <p:ext uri="{BB962C8B-B14F-4D97-AF65-F5344CB8AC3E}">
        <p14:creationId xmlns:p14="http://schemas.microsoft.com/office/powerpoint/2010/main" val="9937267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A6EA544-B46D-7B08-DB3E-D48672691230}"/>
              </a:ext>
            </a:extLst>
          </p:cNvPr>
          <p:cNvSpPr>
            <a:spLocks noGrp="1"/>
          </p:cNvSpPr>
          <p:nvPr>
            <p:ph type="title"/>
          </p:nvPr>
        </p:nvSpPr>
        <p:spPr/>
        <p:txBody>
          <a:bodyPr/>
          <a:lstStyle/>
          <a:p>
            <a:r>
              <a:rPr lang="en-GB" dirty="0"/>
              <a:t>Budget-sensitive baseline with GA</a:t>
            </a:r>
          </a:p>
        </p:txBody>
      </p:sp>
      <p:sp>
        <p:nvSpPr>
          <p:cNvPr id="6" name="Text Placeholder 5">
            <a:extLst>
              <a:ext uri="{FF2B5EF4-FFF2-40B4-BE49-F238E27FC236}">
                <a16:creationId xmlns:a16="http://schemas.microsoft.com/office/drawing/2014/main" id="{17573EFE-A815-F78C-7782-D200063E7286}"/>
              </a:ext>
            </a:extLst>
          </p:cNvPr>
          <p:cNvSpPr>
            <a:spLocks noGrp="1"/>
          </p:cNvSpPr>
          <p:nvPr>
            <p:ph type="body" sz="quarter" idx="10"/>
          </p:nvPr>
        </p:nvSpPr>
        <p:spPr/>
        <p:txBody>
          <a:bodyPr/>
          <a:lstStyle/>
          <a:p>
            <a:endParaRPr lang="en-GB" dirty="0"/>
          </a:p>
        </p:txBody>
      </p:sp>
      <p:sp>
        <p:nvSpPr>
          <p:cNvPr id="5" name="Text Placeholder 4">
            <a:extLst>
              <a:ext uri="{FF2B5EF4-FFF2-40B4-BE49-F238E27FC236}">
                <a16:creationId xmlns:a16="http://schemas.microsoft.com/office/drawing/2014/main" id="{1E0C13D3-2A85-E8D4-5596-6EBB5ADBD686}"/>
              </a:ext>
            </a:extLst>
          </p:cNvPr>
          <p:cNvSpPr>
            <a:spLocks noGrp="1"/>
          </p:cNvSpPr>
          <p:nvPr>
            <p:ph type="body" sz="half" idx="2"/>
          </p:nvPr>
        </p:nvSpPr>
        <p:spPr/>
        <p:txBody>
          <a:bodyPr/>
          <a:lstStyle/>
          <a:p>
            <a:endParaRPr lang="en-GB"/>
          </a:p>
        </p:txBody>
      </p:sp>
      <p:pic>
        <p:nvPicPr>
          <p:cNvPr id="3" name="Grafik 2">
            <a:extLst>
              <a:ext uri="{FF2B5EF4-FFF2-40B4-BE49-F238E27FC236}">
                <a16:creationId xmlns:a16="http://schemas.microsoft.com/office/drawing/2014/main" id="{9B725A9A-9545-498C-ADF9-F59E6BBE1ED3}"/>
              </a:ext>
            </a:extLst>
          </p:cNvPr>
          <p:cNvPicPr>
            <a:picLocks noChangeAspect="1"/>
          </p:cNvPicPr>
          <p:nvPr/>
        </p:nvPicPr>
        <p:blipFill>
          <a:blip r:embed="rId2"/>
          <a:stretch>
            <a:fillRect/>
          </a:stretch>
        </p:blipFill>
        <p:spPr>
          <a:xfrm>
            <a:off x="2195736" y="972387"/>
            <a:ext cx="5143946" cy="3337849"/>
          </a:xfrm>
          <a:prstGeom prst="rect">
            <a:avLst/>
          </a:prstGeom>
        </p:spPr>
      </p:pic>
      <p:sp>
        <p:nvSpPr>
          <p:cNvPr id="2" name="Footer Placeholder 1">
            <a:extLst>
              <a:ext uri="{FF2B5EF4-FFF2-40B4-BE49-F238E27FC236}">
                <a16:creationId xmlns:a16="http://schemas.microsoft.com/office/drawing/2014/main" id="{EEB1AD66-BDD0-76C1-08DE-1F613D3AC234}"/>
              </a:ext>
            </a:extLst>
          </p:cNvPr>
          <p:cNvSpPr>
            <a:spLocks noGrp="1"/>
          </p:cNvSpPr>
          <p:nvPr>
            <p:ph type="ftr" sz="quarter" idx="11"/>
          </p:nvPr>
        </p:nvSpPr>
        <p:spPr/>
        <p:txBody>
          <a:bodyPr/>
          <a:lstStyle/>
          <a:p>
            <a:r>
              <a:rPr lang="it-IT"/>
              <a:t>Tutorial @ IE2025 | christian.beyer@ovgu.de 24.06.2025</a:t>
            </a:r>
            <a:endParaRPr lang="en-GB" dirty="0"/>
          </a:p>
        </p:txBody>
      </p:sp>
      <p:sp>
        <p:nvSpPr>
          <p:cNvPr id="7" name="Slide Number Placeholder 6">
            <a:extLst>
              <a:ext uri="{FF2B5EF4-FFF2-40B4-BE49-F238E27FC236}">
                <a16:creationId xmlns:a16="http://schemas.microsoft.com/office/drawing/2014/main" id="{633BE060-7EF9-6859-22D4-27A17C984936}"/>
              </a:ext>
            </a:extLst>
          </p:cNvPr>
          <p:cNvSpPr>
            <a:spLocks noGrp="1"/>
          </p:cNvSpPr>
          <p:nvPr>
            <p:ph type="sldNum" sz="quarter" idx="12"/>
          </p:nvPr>
        </p:nvSpPr>
        <p:spPr/>
        <p:txBody>
          <a:bodyPr/>
          <a:lstStyle/>
          <a:p>
            <a:fld id="{8E024F8E-A03E-4AAA-A06E-73FE51DB7709}" type="slidenum">
              <a:rPr lang="en-GB" smtClean="0"/>
              <a:t>31</a:t>
            </a:fld>
            <a:endParaRPr lang="en-GB"/>
          </a:p>
        </p:txBody>
      </p:sp>
    </p:spTree>
    <p:extLst>
      <p:ext uri="{BB962C8B-B14F-4D97-AF65-F5344CB8AC3E}">
        <p14:creationId xmlns:p14="http://schemas.microsoft.com/office/powerpoint/2010/main" val="29612713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A6EA544-B46D-7B08-DB3E-D48672691230}"/>
              </a:ext>
            </a:extLst>
          </p:cNvPr>
          <p:cNvSpPr>
            <a:spLocks noGrp="1"/>
          </p:cNvSpPr>
          <p:nvPr>
            <p:ph type="title"/>
          </p:nvPr>
        </p:nvSpPr>
        <p:spPr/>
        <p:txBody>
          <a:bodyPr/>
          <a:lstStyle/>
          <a:p>
            <a:r>
              <a:rPr lang="en-GB" dirty="0"/>
              <a:t>Budget-sensitive baseline with GA</a:t>
            </a:r>
          </a:p>
        </p:txBody>
      </p:sp>
      <p:sp>
        <p:nvSpPr>
          <p:cNvPr id="6" name="Text Placeholder 5">
            <a:extLst>
              <a:ext uri="{FF2B5EF4-FFF2-40B4-BE49-F238E27FC236}">
                <a16:creationId xmlns:a16="http://schemas.microsoft.com/office/drawing/2014/main" id="{17573EFE-A815-F78C-7782-D200063E7286}"/>
              </a:ext>
            </a:extLst>
          </p:cNvPr>
          <p:cNvSpPr>
            <a:spLocks noGrp="1"/>
          </p:cNvSpPr>
          <p:nvPr>
            <p:ph type="body" sz="quarter" idx="10"/>
          </p:nvPr>
        </p:nvSpPr>
        <p:spPr/>
        <p:txBody>
          <a:bodyPr/>
          <a:lstStyle/>
          <a:p>
            <a:endParaRPr lang="en-GB" dirty="0"/>
          </a:p>
        </p:txBody>
      </p:sp>
      <p:sp>
        <p:nvSpPr>
          <p:cNvPr id="5" name="Text Placeholder 4">
            <a:extLst>
              <a:ext uri="{FF2B5EF4-FFF2-40B4-BE49-F238E27FC236}">
                <a16:creationId xmlns:a16="http://schemas.microsoft.com/office/drawing/2014/main" id="{1E0C13D3-2A85-E8D4-5596-6EBB5ADBD686}"/>
              </a:ext>
            </a:extLst>
          </p:cNvPr>
          <p:cNvSpPr>
            <a:spLocks noGrp="1"/>
          </p:cNvSpPr>
          <p:nvPr>
            <p:ph type="body" sz="half" idx="2"/>
          </p:nvPr>
        </p:nvSpPr>
        <p:spPr/>
        <p:txBody>
          <a:bodyPr/>
          <a:lstStyle/>
          <a:p>
            <a:endParaRPr lang="en-GB"/>
          </a:p>
        </p:txBody>
      </p:sp>
      <p:pic>
        <p:nvPicPr>
          <p:cNvPr id="7" name="Grafik 6">
            <a:extLst>
              <a:ext uri="{FF2B5EF4-FFF2-40B4-BE49-F238E27FC236}">
                <a16:creationId xmlns:a16="http://schemas.microsoft.com/office/drawing/2014/main" id="{7829288D-D2A9-4D9B-9C8D-6BB6E0A1EEF5}"/>
              </a:ext>
            </a:extLst>
          </p:cNvPr>
          <p:cNvPicPr>
            <a:picLocks noChangeAspect="1"/>
          </p:cNvPicPr>
          <p:nvPr/>
        </p:nvPicPr>
        <p:blipFill>
          <a:blip r:embed="rId2"/>
          <a:stretch>
            <a:fillRect/>
          </a:stretch>
        </p:blipFill>
        <p:spPr>
          <a:xfrm>
            <a:off x="1475656" y="833264"/>
            <a:ext cx="5615312" cy="3394670"/>
          </a:xfrm>
          <a:prstGeom prst="rect">
            <a:avLst/>
          </a:prstGeom>
        </p:spPr>
      </p:pic>
      <p:sp>
        <p:nvSpPr>
          <p:cNvPr id="2" name="Footer Placeholder 1">
            <a:extLst>
              <a:ext uri="{FF2B5EF4-FFF2-40B4-BE49-F238E27FC236}">
                <a16:creationId xmlns:a16="http://schemas.microsoft.com/office/drawing/2014/main" id="{72DE940B-F539-2873-B994-0EC1D2AAFAD1}"/>
              </a:ext>
            </a:extLst>
          </p:cNvPr>
          <p:cNvSpPr>
            <a:spLocks noGrp="1"/>
          </p:cNvSpPr>
          <p:nvPr>
            <p:ph type="ftr" sz="quarter" idx="11"/>
          </p:nvPr>
        </p:nvSpPr>
        <p:spPr/>
        <p:txBody>
          <a:bodyPr/>
          <a:lstStyle/>
          <a:p>
            <a:r>
              <a:rPr lang="it-IT"/>
              <a:t>Tutorial @ IE2025 | christian.beyer@ovgu.de 24.06.2025</a:t>
            </a:r>
            <a:endParaRPr lang="en-GB" dirty="0"/>
          </a:p>
        </p:txBody>
      </p:sp>
      <p:sp>
        <p:nvSpPr>
          <p:cNvPr id="3" name="Slide Number Placeholder 2">
            <a:extLst>
              <a:ext uri="{FF2B5EF4-FFF2-40B4-BE49-F238E27FC236}">
                <a16:creationId xmlns:a16="http://schemas.microsoft.com/office/drawing/2014/main" id="{DEEF8055-B114-77A8-80BD-5966C17B9135}"/>
              </a:ext>
            </a:extLst>
          </p:cNvPr>
          <p:cNvSpPr>
            <a:spLocks noGrp="1"/>
          </p:cNvSpPr>
          <p:nvPr>
            <p:ph type="sldNum" sz="quarter" idx="12"/>
          </p:nvPr>
        </p:nvSpPr>
        <p:spPr/>
        <p:txBody>
          <a:bodyPr/>
          <a:lstStyle/>
          <a:p>
            <a:fld id="{8E024F8E-A03E-4AAA-A06E-73FE51DB7709}" type="slidenum">
              <a:rPr lang="en-GB" smtClean="0"/>
              <a:t>32</a:t>
            </a:fld>
            <a:endParaRPr lang="en-GB"/>
          </a:p>
        </p:txBody>
      </p:sp>
    </p:spTree>
    <p:extLst>
      <p:ext uri="{BB962C8B-B14F-4D97-AF65-F5344CB8AC3E}">
        <p14:creationId xmlns:p14="http://schemas.microsoft.com/office/powerpoint/2010/main" val="39226587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A6EA544-B46D-7B08-DB3E-D48672691230}"/>
              </a:ext>
            </a:extLst>
          </p:cNvPr>
          <p:cNvSpPr>
            <a:spLocks noGrp="1"/>
          </p:cNvSpPr>
          <p:nvPr>
            <p:ph type="title"/>
          </p:nvPr>
        </p:nvSpPr>
        <p:spPr/>
        <p:txBody>
          <a:bodyPr/>
          <a:lstStyle/>
          <a:p>
            <a:r>
              <a:rPr lang="en-GB" dirty="0"/>
              <a:t>Framework AFA 2</a:t>
            </a:r>
          </a:p>
        </p:txBody>
      </p:sp>
      <p:sp>
        <p:nvSpPr>
          <p:cNvPr id="6" name="Text Placeholder 5">
            <a:extLst>
              <a:ext uri="{FF2B5EF4-FFF2-40B4-BE49-F238E27FC236}">
                <a16:creationId xmlns:a16="http://schemas.microsoft.com/office/drawing/2014/main" id="{17573EFE-A815-F78C-7782-D200063E7286}"/>
              </a:ext>
            </a:extLst>
          </p:cNvPr>
          <p:cNvSpPr>
            <a:spLocks noGrp="1"/>
          </p:cNvSpPr>
          <p:nvPr>
            <p:ph type="body" sz="quarter" idx="10"/>
          </p:nvPr>
        </p:nvSpPr>
        <p:spPr/>
        <p:txBody>
          <a:bodyPr/>
          <a:lstStyle/>
          <a:p>
            <a:endParaRPr lang="en-GB" dirty="0"/>
          </a:p>
        </p:txBody>
      </p:sp>
      <p:sp>
        <p:nvSpPr>
          <p:cNvPr id="5" name="Text Placeholder 4">
            <a:extLst>
              <a:ext uri="{FF2B5EF4-FFF2-40B4-BE49-F238E27FC236}">
                <a16:creationId xmlns:a16="http://schemas.microsoft.com/office/drawing/2014/main" id="{1E0C13D3-2A85-E8D4-5596-6EBB5ADBD686}"/>
              </a:ext>
            </a:extLst>
          </p:cNvPr>
          <p:cNvSpPr>
            <a:spLocks noGrp="1"/>
          </p:cNvSpPr>
          <p:nvPr>
            <p:ph type="body" sz="half" idx="2"/>
          </p:nvPr>
        </p:nvSpPr>
        <p:spPr/>
        <p:txBody>
          <a:bodyPr/>
          <a:lstStyle/>
          <a:p>
            <a:endParaRPr lang="en-GB"/>
          </a:p>
        </p:txBody>
      </p:sp>
      <p:pic>
        <p:nvPicPr>
          <p:cNvPr id="3" name="Grafik 2">
            <a:extLst>
              <a:ext uri="{FF2B5EF4-FFF2-40B4-BE49-F238E27FC236}">
                <a16:creationId xmlns:a16="http://schemas.microsoft.com/office/drawing/2014/main" id="{FC409A8C-46EF-460F-BBD2-230956EAF4DA}"/>
              </a:ext>
            </a:extLst>
          </p:cNvPr>
          <p:cNvPicPr>
            <a:picLocks noChangeAspect="1"/>
          </p:cNvPicPr>
          <p:nvPr/>
        </p:nvPicPr>
        <p:blipFill>
          <a:blip r:embed="rId3"/>
          <a:stretch>
            <a:fillRect/>
          </a:stretch>
        </p:blipFill>
        <p:spPr>
          <a:xfrm>
            <a:off x="2699792" y="766446"/>
            <a:ext cx="4284274" cy="3677511"/>
          </a:xfrm>
          <a:prstGeom prst="rect">
            <a:avLst/>
          </a:prstGeom>
        </p:spPr>
      </p:pic>
      <p:sp>
        <p:nvSpPr>
          <p:cNvPr id="2" name="Footer Placeholder 1">
            <a:extLst>
              <a:ext uri="{FF2B5EF4-FFF2-40B4-BE49-F238E27FC236}">
                <a16:creationId xmlns:a16="http://schemas.microsoft.com/office/drawing/2014/main" id="{2FF27280-7B29-A6BA-34DE-60D8B0BFE7F0}"/>
              </a:ext>
            </a:extLst>
          </p:cNvPr>
          <p:cNvSpPr>
            <a:spLocks noGrp="1"/>
          </p:cNvSpPr>
          <p:nvPr>
            <p:ph type="ftr" sz="quarter" idx="11"/>
          </p:nvPr>
        </p:nvSpPr>
        <p:spPr/>
        <p:txBody>
          <a:bodyPr/>
          <a:lstStyle/>
          <a:p>
            <a:r>
              <a:rPr lang="it-IT"/>
              <a:t>Tutorial @ IE2025 | christian.beyer@ovgu.de 24.06.2025</a:t>
            </a:r>
            <a:endParaRPr lang="en-GB" dirty="0"/>
          </a:p>
        </p:txBody>
      </p:sp>
      <p:sp>
        <p:nvSpPr>
          <p:cNvPr id="7" name="Slide Number Placeholder 6">
            <a:extLst>
              <a:ext uri="{FF2B5EF4-FFF2-40B4-BE49-F238E27FC236}">
                <a16:creationId xmlns:a16="http://schemas.microsoft.com/office/drawing/2014/main" id="{4589AC28-A70A-BF13-CF4E-507DA5057C1E}"/>
              </a:ext>
            </a:extLst>
          </p:cNvPr>
          <p:cNvSpPr>
            <a:spLocks noGrp="1"/>
          </p:cNvSpPr>
          <p:nvPr>
            <p:ph type="sldNum" sz="quarter" idx="12"/>
          </p:nvPr>
        </p:nvSpPr>
        <p:spPr/>
        <p:txBody>
          <a:bodyPr/>
          <a:lstStyle/>
          <a:p>
            <a:fld id="{8E024F8E-A03E-4AAA-A06E-73FE51DB7709}" type="slidenum">
              <a:rPr lang="en-GB" smtClean="0"/>
              <a:t>33</a:t>
            </a:fld>
            <a:endParaRPr lang="en-GB"/>
          </a:p>
        </p:txBody>
      </p:sp>
    </p:spTree>
    <p:extLst>
      <p:ext uri="{BB962C8B-B14F-4D97-AF65-F5344CB8AC3E}">
        <p14:creationId xmlns:p14="http://schemas.microsoft.com/office/powerpoint/2010/main" val="41107198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A6EA544-B46D-7B08-DB3E-D48672691230}"/>
              </a:ext>
            </a:extLst>
          </p:cNvPr>
          <p:cNvSpPr>
            <a:spLocks noGrp="1"/>
          </p:cNvSpPr>
          <p:nvPr>
            <p:ph type="title"/>
          </p:nvPr>
        </p:nvSpPr>
        <p:spPr/>
        <p:txBody>
          <a:bodyPr/>
          <a:lstStyle/>
          <a:p>
            <a:r>
              <a:rPr lang="en-GB" dirty="0"/>
              <a:t>AED</a:t>
            </a:r>
          </a:p>
        </p:txBody>
      </p:sp>
      <p:sp>
        <p:nvSpPr>
          <p:cNvPr id="6" name="Text Placeholder 5">
            <a:extLst>
              <a:ext uri="{FF2B5EF4-FFF2-40B4-BE49-F238E27FC236}">
                <a16:creationId xmlns:a16="http://schemas.microsoft.com/office/drawing/2014/main" id="{17573EFE-A815-F78C-7782-D200063E7286}"/>
              </a:ext>
            </a:extLst>
          </p:cNvPr>
          <p:cNvSpPr>
            <a:spLocks noGrp="1"/>
          </p:cNvSpPr>
          <p:nvPr>
            <p:ph type="body" sz="quarter" idx="10"/>
          </p:nvPr>
        </p:nvSpPr>
        <p:spPr/>
        <p:txBody>
          <a:bodyPr/>
          <a:lstStyle/>
          <a:p>
            <a:endParaRPr lang="en-GB" dirty="0"/>
          </a:p>
        </p:txBody>
      </p:sp>
      <p:sp>
        <p:nvSpPr>
          <p:cNvPr id="5" name="Text Placeholder 4">
            <a:extLst>
              <a:ext uri="{FF2B5EF4-FFF2-40B4-BE49-F238E27FC236}">
                <a16:creationId xmlns:a16="http://schemas.microsoft.com/office/drawing/2014/main" id="{1E0C13D3-2A85-E8D4-5596-6EBB5ADBD686}"/>
              </a:ext>
            </a:extLst>
          </p:cNvPr>
          <p:cNvSpPr>
            <a:spLocks noGrp="1"/>
          </p:cNvSpPr>
          <p:nvPr>
            <p:ph type="body" sz="half" idx="2"/>
          </p:nvPr>
        </p:nvSpPr>
        <p:spPr/>
        <p:txBody>
          <a:bodyPr/>
          <a:lstStyle/>
          <a:p>
            <a:endParaRPr lang="en-GB"/>
          </a:p>
        </p:txBody>
      </p:sp>
      <p:pic>
        <p:nvPicPr>
          <p:cNvPr id="7" name="Grafik 6">
            <a:extLst>
              <a:ext uri="{FF2B5EF4-FFF2-40B4-BE49-F238E27FC236}">
                <a16:creationId xmlns:a16="http://schemas.microsoft.com/office/drawing/2014/main" id="{1EC23CC1-585B-479B-88AE-36FE8635B36D}"/>
              </a:ext>
            </a:extLst>
          </p:cNvPr>
          <p:cNvPicPr>
            <a:picLocks noChangeAspect="1"/>
          </p:cNvPicPr>
          <p:nvPr/>
        </p:nvPicPr>
        <p:blipFill>
          <a:blip r:embed="rId2"/>
          <a:stretch>
            <a:fillRect/>
          </a:stretch>
        </p:blipFill>
        <p:spPr>
          <a:xfrm>
            <a:off x="1763688" y="451627"/>
            <a:ext cx="6230314" cy="3936737"/>
          </a:xfrm>
          <a:prstGeom prst="rect">
            <a:avLst/>
          </a:prstGeom>
        </p:spPr>
      </p:pic>
      <p:sp>
        <p:nvSpPr>
          <p:cNvPr id="2" name="Footer Placeholder 1">
            <a:extLst>
              <a:ext uri="{FF2B5EF4-FFF2-40B4-BE49-F238E27FC236}">
                <a16:creationId xmlns:a16="http://schemas.microsoft.com/office/drawing/2014/main" id="{55EEBABE-EC2E-6BE4-5F88-57A7E5CCA0A3}"/>
              </a:ext>
            </a:extLst>
          </p:cNvPr>
          <p:cNvSpPr>
            <a:spLocks noGrp="1"/>
          </p:cNvSpPr>
          <p:nvPr>
            <p:ph type="ftr" sz="quarter" idx="11"/>
          </p:nvPr>
        </p:nvSpPr>
        <p:spPr/>
        <p:txBody>
          <a:bodyPr/>
          <a:lstStyle/>
          <a:p>
            <a:r>
              <a:rPr lang="it-IT"/>
              <a:t>Tutorial @ IE2025 | christian.beyer@ovgu.de 24.06.2025</a:t>
            </a:r>
            <a:endParaRPr lang="en-GB" dirty="0"/>
          </a:p>
        </p:txBody>
      </p:sp>
      <p:sp>
        <p:nvSpPr>
          <p:cNvPr id="3" name="Slide Number Placeholder 2">
            <a:extLst>
              <a:ext uri="{FF2B5EF4-FFF2-40B4-BE49-F238E27FC236}">
                <a16:creationId xmlns:a16="http://schemas.microsoft.com/office/drawing/2014/main" id="{EC8869BE-FD7A-82B9-127B-AAC875C64DED}"/>
              </a:ext>
            </a:extLst>
          </p:cNvPr>
          <p:cNvSpPr>
            <a:spLocks noGrp="1"/>
          </p:cNvSpPr>
          <p:nvPr>
            <p:ph type="sldNum" sz="quarter" idx="12"/>
          </p:nvPr>
        </p:nvSpPr>
        <p:spPr/>
        <p:txBody>
          <a:bodyPr/>
          <a:lstStyle/>
          <a:p>
            <a:fld id="{8E024F8E-A03E-4AAA-A06E-73FE51DB7709}" type="slidenum">
              <a:rPr lang="en-GB" smtClean="0"/>
              <a:t>34</a:t>
            </a:fld>
            <a:endParaRPr lang="en-GB"/>
          </a:p>
        </p:txBody>
      </p:sp>
    </p:spTree>
    <p:extLst>
      <p:ext uri="{BB962C8B-B14F-4D97-AF65-F5344CB8AC3E}">
        <p14:creationId xmlns:p14="http://schemas.microsoft.com/office/powerpoint/2010/main" val="282625852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79FA09E-5D6A-74DE-C582-B4D74BA54348}"/>
              </a:ext>
            </a:extLst>
          </p:cNvPr>
          <p:cNvSpPr>
            <a:spLocks noGrp="1"/>
          </p:cNvSpPr>
          <p:nvPr>
            <p:ph type="title"/>
          </p:nvPr>
        </p:nvSpPr>
        <p:spPr>
          <a:xfrm>
            <a:off x="755576" y="274639"/>
            <a:ext cx="7759774" cy="491808"/>
          </a:xfrm>
        </p:spPr>
        <p:txBody>
          <a:bodyPr/>
          <a:lstStyle/>
          <a:p>
            <a:r>
              <a:rPr lang="en-US" dirty="0"/>
              <a:t>Cost aware AFA vs. random acquisition</a:t>
            </a:r>
            <a:endParaRPr lang="en-GB" dirty="0"/>
          </a:p>
        </p:txBody>
      </p:sp>
      <p:sp>
        <p:nvSpPr>
          <p:cNvPr id="9" name="Text Placeholder 8">
            <a:extLst>
              <a:ext uri="{FF2B5EF4-FFF2-40B4-BE49-F238E27FC236}">
                <a16:creationId xmlns:a16="http://schemas.microsoft.com/office/drawing/2014/main" id="{0971E3A2-C782-8A8C-4D8F-B0A264A4413A}"/>
              </a:ext>
            </a:extLst>
          </p:cNvPr>
          <p:cNvSpPr>
            <a:spLocks noGrp="1"/>
          </p:cNvSpPr>
          <p:nvPr>
            <p:ph type="body" sz="half" idx="2"/>
          </p:nvPr>
        </p:nvSpPr>
        <p:spPr/>
        <p:txBody>
          <a:bodyPr/>
          <a:lstStyle/>
          <a:p>
            <a:endParaRPr lang="en-GB" dirty="0"/>
          </a:p>
        </p:txBody>
      </p:sp>
      <p:sp>
        <p:nvSpPr>
          <p:cNvPr id="7" name="Footer Placeholder 6">
            <a:extLst>
              <a:ext uri="{FF2B5EF4-FFF2-40B4-BE49-F238E27FC236}">
                <a16:creationId xmlns:a16="http://schemas.microsoft.com/office/drawing/2014/main" id="{6103CDFC-9C78-B161-2CA0-D3757A032293}"/>
              </a:ext>
            </a:extLst>
          </p:cNvPr>
          <p:cNvSpPr>
            <a:spLocks noGrp="1"/>
          </p:cNvSpPr>
          <p:nvPr>
            <p:ph type="ftr" sz="quarter" idx="11"/>
          </p:nvPr>
        </p:nvSpPr>
        <p:spPr/>
        <p:txBody>
          <a:bodyPr/>
          <a:lstStyle/>
          <a:p>
            <a:r>
              <a:rPr lang="it-IT"/>
              <a:t>Tutorial @ IE2025 | christian.beyer@ovgu.de 24.06.2025</a:t>
            </a:r>
            <a:endParaRPr lang="en-GB" dirty="0"/>
          </a:p>
        </p:txBody>
      </p:sp>
      <p:sp>
        <p:nvSpPr>
          <p:cNvPr id="8" name="Slide Number Placeholder 7">
            <a:extLst>
              <a:ext uri="{FF2B5EF4-FFF2-40B4-BE49-F238E27FC236}">
                <a16:creationId xmlns:a16="http://schemas.microsoft.com/office/drawing/2014/main" id="{108998B2-ABF9-888C-F918-A450C13ADB3E}"/>
              </a:ext>
            </a:extLst>
          </p:cNvPr>
          <p:cNvSpPr>
            <a:spLocks noGrp="1"/>
          </p:cNvSpPr>
          <p:nvPr>
            <p:ph type="sldNum" sz="quarter" idx="12"/>
          </p:nvPr>
        </p:nvSpPr>
        <p:spPr/>
        <p:txBody>
          <a:bodyPr/>
          <a:lstStyle/>
          <a:p>
            <a:fld id="{8E024F8E-A03E-4AAA-A06E-73FE51DB7709}" type="slidenum">
              <a:rPr lang="en-GB" smtClean="0"/>
              <a:t>35</a:t>
            </a:fld>
            <a:endParaRPr lang="en-GB"/>
          </a:p>
        </p:txBody>
      </p:sp>
      <p:pic>
        <p:nvPicPr>
          <p:cNvPr id="3" name="Grafik 2">
            <a:extLst>
              <a:ext uri="{FF2B5EF4-FFF2-40B4-BE49-F238E27FC236}">
                <a16:creationId xmlns:a16="http://schemas.microsoft.com/office/drawing/2014/main" id="{E4456282-6F29-42DB-8C58-5252441DAA63}"/>
              </a:ext>
            </a:extLst>
          </p:cNvPr>
          <p:cNvPicPr>
            <a:picLocks noChangeAspect="1"/>
          </p:cNvPicPr>
          <p:nvPr/>
        </p:nvPicPr>
        <p:blipFill>
          <a:blip r:embed="rId3"/>
          <a:stretch>
            <a:fillRect/>
          </a:stretch>
        </p:blipFill>
        <p:spPr>
          <a:xfrm>
            <a:off x="376720" y="1081042"/>
            <a:ext cx="5539141" cy="3164462"/>
          </a:xfrm>
          <a:prstGeom prst="rect">
            <a:avLst/>
          </a:prstGeom>
        </p:spPr>
      </p:pic>
      <p:pic>
        <p:nvPicPr>
          <p:cNvPr id="12" name="Grafik 11">
            <a:extLst>
              <a:ext uri="{FF2B5EF4-FFF2-40B4-BE49-F238E27FC236}">
                <a16:creationId xmlns:a16="http://schemas.microsoft.com/office/drawing/2014/main" id="{6A9D7759-C30A-4E6D-8D34-77383CCA7F5B}"/>
              </a:ext>
            </a:extLst>
          </p:cNvPr>
          <p:cNvPicPr>
            <a:picLocks noChangeAspect="1"/>
          </p:cNvPicPr>
          <p:nvPr/>
        </p:nvPicPr>
        <p:blipFill>
          <a:blip r:embed="rId4"/>
          <a:stretch>
            <a:fillRect/>
          </a:stretch>
        </p:blipFill>
        <p:spPr>
          <a:xfrm>
            <a:off x="5915861" y="1081042"/>
            <a:ext cx="3141578" cy="2940338"/>
          </a:xfrm>
          <a:prstGeom prst="rect">
            <a:avLst/>
          </a:prstGeom>
        </p:spPr>
      </p:pic>
      <p:cxnSp>
        <p:nvCxnSpPr>
          <p:cNvPr id="16" name="Gerader Verbinder 15">
            <a:extLst>
              <a:ext uri="{FF2B5EF4-FFF2-40B4-BE49-F238E27FC236}">
                <a16:creationId xmlns:a16="http://schemas.microsoft.com/office/drawing/2014/main" id="{2C46753D-2421-4479-872A-23D406FF0481}"/>
              </a:ext>
            </a:extLst>
          </p:cNvPr>
          <p:cNvCxnSpPr/>
          <p:nvPr/>
        </p:nvCxnSpPr>
        <p:spPr bwMode="auto">
          <a:xfrm>
            <a:off x="5915861" y="915566"/>
            <a:ext cx="0" cy="3240360"/>
          </a:xfrm>
          <a:prstGeom prst="line">
            <a:avLst/>
          </a:prstGeom>
          <a:ln>
            <a:solidFill>
              <a:schemeClr val="tx1"/>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17" name="Textfeld 16">
            <a:extLst>
              <a:ext uri="{FF2B5EF4-FFF2-40B4-BE49-F238E27FC236}">
                <a16:creationId xmlns:a16="http://schemas.microsoft.com/office/drawing/2014/main" id="{6C430B86-3367-4395-A079-386DF8137F9F}"/>
              </a:ext>
            </a:extLst>
          </p:cNvPr>
          <p:cNvSpPr txBox="1"/>
          <p:nvPr/>
        </p:nvSpPr>
        <p:spPr>
          <a:xfrm>
            <a:off x="1238079" y="766447"/>
            <a:ext cx="3816424" cy="461665"/>
          </a:xfrm>
          <a:prstGeom prst="rect">
            <a:avLst/>
          </a:prstGeom>
          <a:noFill/>
        </p:spPr>
        <p:txBody>
          <a:bodyPr wrap="square" rtlCol="0">
            <a:spAutoFit/>
          </a:bodyPr>
          <a:lstStyle/>
          <a:p>
            <a:r>
              <a:rPr lang="en-US" dirty="0"/>
              <a:t>Low budget occupancy</a:t>
            </a:r>
            <a:endParaRPr lang="de-DE" dirty="0"/>
          </a:p>
        </p:txBody>
      </p:sp>
    </p:spTree>
    <p:extLst>
      <p:ext uri="{BB962C8B-B14F-4D97-AF65-F5344CB8AC3E}">
        <p14:creationId xmlns:p14="http://schemas.microsoft.com/office/powerpoint/2010/main" val="379807544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A6EA544-B46D-7B08-DB3E-D48672691230}"/>
              </a:ext>
            </a:extLst>
          </p:cNvPr>
          <p:cNvSpPr>
            <a:spLocks noGrp="1"/>
          </p:cNvSpPr>
          <p:nvPr>
            <p:ph type="title"/>
          </p:nvPr>
        </p:nvSpPr>
        <p:spPr/>
        <p:txBody>
          <a:bodyPr/>
          <a:lstStyle/>
          <a:p>
            <a:r>
              <a:rPr lang="en-GB" dirty="0"/>
              <a:t>Underspending in high budget nursery dataset</a:t>
            </a:r>
          </a:p>
        </p:txBody>
      </p:sp>
      <p:sp>
        <p:nvSpPr>
          <p:cNvPr id="6" name="Text Placeholder 5">
            <a:extLst>
              <a:ext uri="{FF2B5EF4-FFF2-40B4-BE49-F238E27FC236}">
                <a16:creationId xmlns:a16="http://schemas.microsoft.com/office/drawing/2014/main" id="{17573EFE-A815-F78C-7782-D200063E7286}"/>
              </a:ext>
            </a:extLst>
          </p:cNvPr>
          <p:cNvSpPr>
            <a:spLocks noGrp="1"/>
          </p:cNvSpPr>
          <p:nvPr>
            <p:ph type="body" sz="quarter" idx="10"/>
          </p:nvPr>
        </p:nvSpPr>
        <p:spPr/>
        <p:txBody>
          <a:bodyPr/>
          <a:lstStyle/>
          <a:p>
            <a:endParaRPr lang="en-GB" dirty="0"/>
          </a:p>
        </p:txBody>
      </p:sp>
      <p:sp>
        <p:nvSpPr>
          <p:cNvPr id="5" name="Text Placeholder 4">
            <a:extLst>
              <a:ext uri="{FF2B5EF4-FFF2-40B4-BE49-F238E27FC236}">
                <a16:creationId xmlns:a16="http://schemas.microsoft.com/office/drawing/2014/main" id="{1E0C13D3-2A85-E8D4-5596-6EBB5ADBD686}"/>
              </a:ext>
            </a:extLst>
          </p:cNvPr>
          <p:cNvSpPr>
            <a:spLocks noGrp="1"/>
          </p:cNvSpPr>
          <p:nvPr>
            <p:ph type="body" sz="half" idx="2"/>
          </p:nvPr>
        </p:nvSpPr>
        <p:spPr/>
        <p:txBody>
          <a:bodyPr/>
          <a:lstStyle/>
          <a:p>
            <a:endParaRPr lang="en-GB"/>
          </a:p>
        </p:txBody>
      </p:sp>
      <p:pic>
        <p:nvPicPr>
          <p:cNvPr id="3" name="Grafik 2">
            <a:extLst>
              <a:ext uri="{FF2B5EF4-FFF2-40B4-BE49-F238E27FC236}">
                <a16:creationId xmlns:a16="http://schemas.microsoft.com/office/drawing/2014/main" id="{3E9E59CC-7D8C-415B-A20D-06A3607EFEFF}"/>
              </a:ext>
            </a:extLst>
          </p:cNvPr>
          <p:cNvPicPr>
            <a:picLocks noChangeAspect="1"/>
          </p:cNvPicPr>
          <p:nvPr/>
        </p:nvPicPr>
        <p:blipFill>
          <a:blip r:embed="rId2"/>
          <a:stretch>
            <a:fillRect/>
          </a:stretch>
        </p:blipFill>
        <p:spPr>
          <a:xfrm>
            <a:off x="1043608" y="727237"/>
            <a:ext cx="6480720" cy="3689025"/>
          </a:xfrm>
          <a:prstGeom prst="rect">
            <a:avLst/>
          </a:prstGeom>
        </p:spPr>
      </p:pic>
      <p:sp>
        <p:nvSpPr>
          <p:cNvPr id="2" name="Footer Placeholder 1">
            <a:extLst>
              <a:ext uri="{FF2B5EF4-FFF2-40B4-BE49-F238E27FC236}">
                <a16:creationId xmlns:a16="http://schemas.microsoft.com/office/drawing/2014/main" id="{E917B311-22FE-A816-33FC-5392FFD3E99B}"/>
              </a:ext>
            </a:extLst>
          </p:cNvPr>
          <p:cNvSpPr>
            <a:spLocks noGrp="1"/>
          </p:cNvSpPr>
          <p:nvPr>
            <p:ph type="ftr" sz="quarter" idx="11"/>
          </p:nvPr>
        </p:nvSpPr>
        <p:spPr/>
        <p:txBody>
          <a:bodyPr/>
          <a:lstStyle/>
          <a:p>
            <a:r>
              <a:rPr lang="it-IT"/>
              <a:t>Tutorial @ IE2025 | christian.beyer@ovgu.de 24.06.2025</a:t>
            </a:r>
            <a:endParaRPr lang="en-GB" dirty="0"/>
          </a:p>
        </p:txBody>
      </p:sp>
      <p:sp>
        <p:nvSpPr>
          <p:cNvPr id="7" name="Slide Number Placeholder 6">
            <a:extLst>
              <a:ext uri="{FF2B5EF4-FFF2-40B4-BE49-F238E27FC236}">
                <a16:creationId xmlns:a16="http://schemas.microsoft.com/office/drawing/2014/main" id="{1BF6934B-446E-D4D3-515A-D8A4A3C36D50}"/>
              </a:ext>
            </a:extLst>
          </p:cNvPr>
          <p:cNvSpPr>
            <a:spLocks noGrp="1"/>
          </p:cNvSpPr>
          <p:nvPr>
            <p:ph type="sldNum" sz="quarter" idx="12"/>
          </p:nvPr>
        </p:nvSpPr>
        <p:spPr/>
        <p:txBody>
          <a:bodyPr/>
          <a:lstStyle/>
          <a:p>
            <a:fld id="{8E024F8E-A03E-4AAA-A06E-73FE51DB7709}" type="slidenum">
              <a:rPr lang="en-GB" smtClean="0"/>
              <a:t>36</a:t>
            </a:fld>
            <a:endParaRPr lang="en-GB"/>
          </a:p>
        </p:txBody>
      </p:sp>
    </p:spTree>
    <p:extLst>
      <p:ext uri="{BB962C8B-B14F-4D97-AF65-F5344CB8AC3E}">
        <p14:creationId xmlns:p14="http://schemas.microsoft.com/office/powerpoint/2010/main" val="278781471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A6EA544-B46D-7B08-DB3E-D48672691230}"/>
              </a:ext>
            </a:extLst>
          </p:cNvPr>
          <p:cNvSpPr>
            <a:spLocks noGrp="1"/>
          </p:cNvSpPr>
          <p:nvPr>
            <p:ph type="title"/>
          </p:nvPr>
        </p:nvSpPr>
        <p:spPr/>
        <p:txBody>
          <a:bodyPr/>
          <a:lstStyle/>
          <a:p>
            <a:r>
              <a:rPr lang="en-GB" dirty="0"/>
              <a:t>Forced overspending</a:t>
            </a:r>
          </a:p>
        </p:txBody>
      </p:sp>
      <p:sp>
        <p:nvSpPr>
          <p:cNvPr id="6" name="Text Placeholder 5">
            <a:extLst>
              <a:ext uri="{FF2B5EF4-FFF2-40B4-BE49-F238E27FC236}">
                <a16:creationId xmlns:a16="http://schemas.microsoft.com/office/drawing/2014/main" id="{17573EFE-A815-F78C-7782-D200063E7286}"/>
              </a:ext>
            </a:extLst>
          </p:cNvPr>
          <p:cNvSpPr>
            <a:spLocks noGrp="1"/>
          </p:cNvSpPr>
          <p:nvPr>
            <p:ph type="body" sz="quarter" idx="10"/>
          </p:nvPr>
        </p:nvSpPr>
        <p:spPr/>
        <p:txBody>
          <a:bodyPr/>
          <a:lstStyle/>
          <a:p>
            <a:endParaRPr lang="en-GB" dirty="0"/>
          </a:p>
        </p:txBody>
      </p:sp>
      <p:sp>
        <p:nvSpPr>
          <p:cNvPr id="5" name="Text Placeholder 4">
            <a:extLst>
              <a:ext uri="{FF2B5EF4-FFF2-40B4-BE49-F238E27FC236}">
                <a16:creationId xmlns:a16="http://schemas.microsoft.com/office/drawing/2014/main" id="{1E0C13D3-2A85-E8D4-5596-6EBB5ADBD686}"/>
              </a:ext>
            </a:extLst>
          </p:cNvPr>
          <p:cNvSpPr>
            <a:spLocks noGrp="1"/>
          </p:cNvSpPr>
          <p:nvPr>
            <p:ph type="body" sz="half" idx="2"/>
          </p:nvPr>
        </p:nvSpPr>
        <p:spPr/>
        <p:txBody>
          <a:bodyPr/>
          <a:lstStyle/>
          <a:p>
            <a:endParaRPr lang="en-GB"/>
          </a:p>
        </p:txBody>
      </p:sp>
      <p:pic>
        <p:nvPicPr>
          <p:cNvPr id="3" name="Grafik 2">
            <a:extLst>
              <a:ext uri="{FF2B5EF4-FFF2-40B4-BE49-F238E27FC236}">
                <a16:creationId xmlns:a16="http://schemas.microsoft.com/office/drawing/2014/main" id="{0C250EAF-28EF-46B7-934F-B2FFFEAF7AB6}"/>
              </a:ext>
            </a:extLst>
          </p:cNvPr>
          <p:cNvPicPr>
            <a:picLocks noChangeAspect="1"/>
          </p:cNvPicPr>
          <p:nvPr/>
        </p:nvPicPr>
        <p:blipFill>
          <a:blip r:embed="rId2"/>
          <a:stretch>
            <a:fillRect/>
          </a:stretch>
        </p:blipFill>
        <p:spPr>
          <a:xfrm>
            <a:off x="2339752" y="875714"/>
            <a:ext cx="5338444" cy="3392071"/>
          </a:xfrm>
          <a:prstGeom prst="rect">
            <a:avLst/>
          </a:prstGeom>
        </p:spPr>
      </p:pic>
      <p:sp>
        <p:nvSpPr>
          <p:cNvPr id="2" name="Footer Placeholder 1">
            <a:extLst>
              <a:ext uri="{FF2B5EF4-FFF2-40B4-BE49-F238E27FC236}">
                <a16:creationId xmlns:a16="http://schemas.microsoft.com/office/drawing/2014/main" id="{EE7B4F1F-C513-430A-D3B4-314007A379B6}"/>
              </a:ext>
            </a:extLst>
          </p:cNvPr>
          <p:cNvSpPr>
            <a:spLocks noGrp="1"/>
          </p:cNvSpPr>
          <p:nvPr>
            <p:ph type="ftr" sz="quarter" idx="11"/>
          </p:nvPr>
        </p:nvSpPr>
        <p:spPr/>
        <p:txBody>
          <a:bodyPr/>
          <a:lstStyle/>
          <a:p>
            <a:r>
              <a:rPr lang="it-IT"/>
              <a:t>Tutorial @ IE2025 | christian.beyer@ovgu.de 24.06.2025</a:t>
            </a:r>
            <a:endParaRPr lang="en-GB" dirty="0"/>
          </a:p>
        </p:txBody>
      </p:sp>
      <p:sp>
        <p:nvSpPr>
          <p:cNvPr id="7" name="Slide Number Placeholder 6">
            <a:extLst>
              <a:ext uri="{FF2B5EF4-FFF2-40B4-BE49-F238E27FC236}">
                <a16:creationId xmlns:a16="http://schemas.microsoft.com/office/drawing/2014/main" id="{947080B1-CEAE-1B0E-D80D-00793F72B5C5}"/>
              </a:ext>
            </a:extLst>
          </p:cNvPr>
          <p:cNvSpPr>
            <a:spLocks noGrp="1"/>
          </p:cNvSpPr>
          <p:nvPr>
            <p:ph type="sldNum" sz="quarter" idx="12"/>
          </p:nvPr>
        </p:nvSpPr>
        <p:spPr/>
        <p:txBody>
          <a:bodyPr/>
          <a:lstStyle/>
          <a:p>
            <a:fld id="{8E024F8E-A03E-4AAA-A06E-73FE51DB7709}" type="slidenum">
              <a:rPr lang="en-GB" smtClean="0"/>
              <a:t>37</a:t>
            </a:fld>
            <a:endParaRPr lang="en-GB"/>
          </a:p>
        </p:txBody>
      </p:sp>
    </p:spTree>
    <p:extLst>
      <p:ext uri="{BB962C8B-B14F-4D97-AF65-F5344CB8AC3E}">
        <p14:creationId xmlns:p14="http://schemas.microsoft.com/office/powerpoint/2010/main" val="8920424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79FA09E-5D6A-74DE-C582-B4D74BA54348}"/>
              </a:ext>
            </a:extLst>
          </p:cNvPr>
          <p:cNvSpPr>
            <a:spLocks noGrp="1"/>
          </p:cNvSpPr>
          <p:nvPr>
            <p:ph type="title"/>
          </p:nvPr>
        </p:nvSpPr>
        <p:spPr/>
        <p:txBody>
          <a:bodyPr/>
          <a:lstStyle/>
          <a:p>
            <a:r>
              <a:rPr lang="en-US" dirty="0"/>
              <a:t>Same cost and one feature per instance</a:t>
            </a:r>
            <a:endParaRPr lang="en-GB" dirty="0"/>
          </a:p>
        </p:txBody>
      </p:sp>
      <p:sp>
        <p:nvSpPr>
          <p:cNvPr id="10" name="Text Placeholder 9">
            <a:extLst>
              <a:ext uri="{FF2B5EF4-FFF2-40B4-BE49-F238E27FC236}">
                <a16:creationId xmlns:a16="http://schemas.microsoft.com/office/drawing/2014/main" id="{CD3AAC9F-1D63-2081-B449-56398BC95D37}"/>
              </a:ext>
            </a:extLst>
          </p:cNvPr>
          <p:cNvSpPr>
            <a:spLocks noGrp="1"/>
          </p:cNvSpPr>
          <p:nvPr>
            <p:ph type="body" sz="quarter" idx="10"/>
          </p:nvPr>
        </p:nvSpPr>
        <p:spPr>
          <a:xfrm>
            <a:off x="604541" y="915566"/>
            <a:ext cx="3913200" cy="3096344"/>
          </a:xfrm>
        </p:spPr>
        <p:txBody>
          <a:bodyPr/>
          <a:lstStyle/>
          <a:p>
            <a:pPr>
              <a:buSzPct val="100000"/>
            </a:pPr>
            <a:r>
              <a:rPr lang="en-US" dirty="0"/>
              <a:t>Allows for relative definition of budget e.g. purchase a features for 10% of the instances that have a feature missing</a:t>
            </a:r>
          </a:p>
          <a:p>
            <a:pPr>
              <a:buSzPct val="100000"/>
            </a:pPr>
            <a:r>
              <a:rPr lang="en-US" dirty="0"/>
              <a:t>Compared against a random baseline with simple budget management </a:t>
            </a:r>
          </a:p>
          <a:p>
            <a:pPr>
              <a:buSzPct val="100000"/>
            </a:pPr>
            <a:r>
              <a:rPr lang="en-US" dirty="0"/>
              <a:t>Adds best missing feature according to merit to an instance and calculates new instance quality</a:t>
            </a:r>
          </a:p>
          <a:p>
            <a:pPr>
              <a:buSzPct val="100000"/>
            </a:pPr>
            <a:r>
              <a:rPr lang="en-US" dirty="0"/>
              <a:t>Instance quality is directly handed to the IPF</a:t>
            </a:r>
          </a:p>
        </p:txBody>
      </p:sp>
      <p:sp>
        <p:nvSpPr>
          <p:cNvPr id="9" name="Text Placeholder 8">
            <a:extLst>
              <a:ext uri="{FF2B5EF4-FFF2-40B4-BE49-F238E27FC236}">
                <a16:creationId xmlns:a16="http://schemas.microsoft.com/office/drawing/2014/main" id="{0971E3A2-C782-8A8C-4D8F-B0A264A4413A}"/>
              </a:ext>
            </a:extLst>
          </p:cNvPr>
          <p:cNvSpPr>
            <a:spLocks noGrp="1"/>
          </p:cNvSpPr>
          <p:nvPr>
            <p:ph type="body" sz="half" idx="2"/>
          </p:nvPr>
        </p:nvSpPr>
        <p:spPr/>
        <p:txBody>
          <a:bodyPr/>
          <a:lstStyle/>
          <a:p>
            <a:endParaRPr lang="en-GB" dirty="0"/>
          </a:p>
        </p:txBody>
      </p:sp>
      <p:sp>
        <p:nvSpPr>
          <p:cNvPr id="7" name="Footer Placeholder 6">
            <a:extLst>
              <a:ext uri="{FF2B5EF4-FFF2-40B4-BE49-F238E27FC236}">
                <a16:creationId xmlns:a16="http://schemas.microsoft.com/office/drawing/2014/main" id="{6103CDFC-9C78-B161-2CA0-D3757A032293}"/>
              </a:ext>
            </a:extLst>
          </p:cNvPr>
          <p:cNvSpPr>
            <a:spLocks noGrp="1"/>
          </p:cNvSpPr>
          <p:nvPr>
            <p:ph type="ftr" sz="quarter" idx="11"/>
          </p:nvPr>
        </p:nvSpPr>
        <p:spPr/>
        <p:txBody>
          <a:bodyPr/>
          <a:lstStyle/>
          <a:p>
            <a:r>
              <a:rPr lang="it-IT"/>
              <a:t>Tutorial @ IE2025 | christian.beyer@ovgu.de 24.06.2025</a:t>
            </a:r>
            <a:endParaRPr lang="en-GB" dirty="0"/>
          </a:p>
        </p:txBody>
      </p:sp>
      <p:sp>
        <p:nvSpPr>
          <p:cNvPr id="8" name="Slide Number Placeholder 7">
            <a:extLst>
              <a:ext uri="{FF2B5EF4-FFF2-40B4-BE49-F238E27FC236}">
                <a16:creationId xmlns:a16="http://schemas.microsoft.com/office/drawing/2014/main" id="{108998B2-ABF9-888C-F918-A450C13ADB3E}"/>
              </a:ext>
            </a:extLst>
          </p:cNvPr>
          <p:cNvSpPr>
            <a:spLocks noGrp="1"/>
          </p:cNvSpPr>
          <p:nvPr>
            <p:ph type="sldNum" sz="quarter" idx="12"/>
          </p:nvPr>
        </p:nvSpPr>
        <p:spPr/>
        <p:txBody>
          <a:bodyPr/>
          <a:lstStyle/>
          <a:p>
            <a:fld id="{8E024F8E-A03E-4AAA-A06E-73FE51DB7709}" type="slidenum">
              <a:rPr lang="en-GB" smtClean="0"/>
              <a:t>38</a:t>
            </a:fld>
            <a:endParaRPr lang="en-GB"/>
          </a:p>
        </p:txBody>
      </p:sp>
      <p:pic>
        <p:nvPicPr>
          <p:cNvPr id="3" name="Grafik 2">
            <a:extLst>
              <a:ext uri="{FF2B5EF4-FFF2-40B4-BE49-F238E27FC236}">
                <a16:creationId xmlns:a16="http://schemas.microsoft.com/office/drawing/2014/main" id="{B21CE2AD-2CA3-4FC4-A87D-97FA0CDA4B48}"/>
              </a:ext>
            </a:extLst>
          </p:cNvPr>
          <p:cNvPicPr>
            <a:picLocks noChangeAspect="1"/>
          </p:cNvPicPr>
          <p:nvPr/>
        </p:nvPicPr>
        <p:blipFill>
          <a:blip r:embed="rId2"/>
          <a:stretch>
            <a:fillRect/>
          </a:stretch>
        </p:blipFill>
        <p:spPr>
          <a:xfrm>
            <a:off x="4514789" y="874830"/>
            <a:ext cx="4168501" cy="3177815"/>
          </a:xfrm>
          <a:prstGeom prst="rect">
            <a:avLst/>
          </a:prstGeom>
        </p:spPr>
      </p:pic>
    </p:spTree>
    <p:extLst>
      <p:ext uri="{BB962C8B-B14F-4D97-AF65-F5344CB8AC3E}">
        <p14:creationId xmlns:p14="http://schemas.microsoft.com/office/powerpoint/2010/main" val="217212202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A6EA544-B46D-7B08-DB3E-D48672691230}"/>
              </a:ext>
            </a:extLst>
          </p:cNvPr>
          <p:cNvSpPr>
            <a:spLocks noGrp="1"/>
          </p:cNvSpPr>
          <p:nvPr>
            <p:ph type="title"/>
          </p:nvPr>
        </p:nvSpPr>
        <p:spPr/>
        <p:txBody>
          <a:bodyPr/>
          <a:lstStyle/>
          <a:p>
            <a:r>
              <a:rPr lang="en-GB" dirty="0"/>
              <a:t>AFA 1 static datasets</a:t>
            </a:r>
          </a:p>
        </p:txBody>
      </p:sp>
      <p:sp>
        <p:nvSpPr>
          <p:cNvPr id="6" name="Text Placeholder 5">
            <a:extLst>
              <a:ext uri="{FF2B5EF4-FFF2-40B4-BE49-F238E27FC236}">
                <a16:creationId xmlns:a16="http://schemas.microsoft.com/office/drawing/2014/main" id="{17573EFE-A815-F78C-7782-D200063E7286}"/>
              </a:ext>
            </a:extLst>
          </p:cNvPr>
          <p:cNvSpPr>
            <a:spLocks noGrp="1"/>
          </p:cNvSpPr>
          <p:nvPr>
            <p:ph type="body" sz="quarter" idx="10"/>
          </p:nvPr>
        </p:nvSpPr>
        <p:spPr/>
        <p:txBody>
          <a:bodyPr/>
          <a:lstStyle/>
          <a:p>
            <a:endParaRPr lang="en-GB" dirty="0"/>
          </a:p>
        </p:txBody>
      </p:sp>
      <p:sp>
        <p:nvSpPr>
          <p:cNvPr id="5" name="Text Placeholder 4">
            <a:extLst>
              <a:ext uri="{FF2B5EF4-FFF2-40B4-BE49-F238E27FC236}">
                <a16:creationId xmlns:a16="http://schemas.microsoft.com/office/drawing/2014/main" id="{1E0C13D3-2A85-E8D4-5596-6EBB5ADBD686}"/>
              </a:ext>
            </a:extLst>
          </p:cNvPr>
          <p:cNvSpPr>
            <a:spLocks noGrp="1"/>
          </p:cNvSpPr>
          <p:nvPr>
            <p:ph type="body" sz="half" idx="2"/>
          </p:nvPr>
        </p:nvSpPr>
        <p:spPr/>
        <p:txBody>
          <a:bodyPr/>
          <a:lstStyle/>
          <a:p>
            <a:endParaRPr lang="en-GB"/>
          </a:p>
        </p:txBody>
      </p:sp>
      <p:pic>
        <p:nvPicPr>
          <p:cNvPr id="3" name="Grafik 2">
            <a:extLst>
              <a:ext uri="{FF2B5EF4-FFF2-40B4-BE49-F238E27FC236}">
                <a16:creationId xmlns:a16="http://schemas.microsoft.com/office/drawing/2014/main" id="{41CA83AE-ECF0-47CB-B088-813B1197D859}"/>
              </a:ext>
            </a:extLst>
          </p:cNvPr>
          <p:cNvPicPr>
            <a:picLocks noChangeAspect="1"/>
          </p:cNvPicPr>
          <p:nvPr/>
        </p:nvPicPr>
        <p:blipFill>
          <a:blip r:embed="rId2"/>
          <a:stretch>
            <a:fillRect/>
          </a:stretch>
        </p:blipFill>
        <p:spPr>
          <a:xfrm>
            <a:off x="3563241" y="123478"/>
            <a:ext cx="3984385" cy="4392488"/>
          </a:xfrm>
          <a:prstGeom prst="rect">
            <a:avLst/>
          </a:prstGeom>
        </p:spPr>
      </p:pic>
      <p:sp>
        <p:nvSpPr>
          <p:cNvPr id="2" name="Footer Placeholder 1">
            <a:extLst>
              <a:ext uri="{FF2B5EF4-FFF2-40B4-BE49-F238E27FC236}">
                <a16:creationId xmlns:a16="http://schemas.microsoft.com/office/drawing/2014/main" id="{D9A7C163-C64D-6807-2D47-B095B155EA70}"/>
              </a:ext>
            </a:extLst>
          </p:cNvPr>
          <p:cNvSpPr>
            <a:spLocks noGrp="1"/>
          </p:cNvSpPr>
          <p:nvPr>
            <p:ph type="ftr" sz="quarter" idx="11"/>
          </p:nvPr>
        </p:nvSpPr>
        <p:spPr/>
        <p:txBody>
          <a:bodyPr/>
          <a:lstStyle/>
          <a:p>
            <a:r>
              <a:rPr lang="it-IT"/>
              <a:t>Tutorial @ IE2025 | christian.beyer@ovgu.de 24.06.2025</a:t>
            </a:r>
            <a:endParaRPr lang="en-GB" dirty="0"/>
          </a:p>
        </p:txBody>
      </p:sp>
      <p:sp>
        <p:nvSpPr>
          <p:cNvPr id="7" name="Slide Number Placeholder 6">
            <a:extLst>
              <a:ext uri="{FF2B5EF4-FFF2-40B4-BE49-F238E27FC236}">
                <a16:creationId xmlns:a16="http://schemas.microsoft.com/office/drawing/2014/main" id="{A60C982B-32AE-CBB5-F3A9-A24E55640596}"/>
              </a:ext>
            </a:extLst>
          </p:cNvPr>
          <p:cNvSpPr>
            <a:spLocks noGrp="1"/>
          </p:cNvSpPr>
          <p:nvPr>
            <p:ph type="sldNum" sz="quarter" idx="12"/>
          </p:nvPr>
        </p:nvSpPr>
        <p:spPr/>
        <p:txBody>
          <a:bodyPr/>
          <a:lstStyle/>
          <a:p>
            <a:fld id="{8E024F8E-A03E-4AAA-A06E-73FE51DB7709}" type="slidenum">
              <a:rPr lang="en-GB" smtClean="0"/>
              <a:t>39</a:t>
            </a:fld>
            <a:endParaRPr lang="en-GB"/>
          </a:p>
        </p:txBody>
      </p:sp>
    </p:spTree>
    <p:extLst>
      <p:ext uri="{BB962C8B-B14F-4D97-AF65-F5344CB8AC3E}">
        <p14:creationId xmlns:p14="http://schemas.microsoft.com/office/powerpoint/2010/main" val="21037892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79FA09E-5D6A-74DE-C582-B4D74BA54348}"/>
              </a:ext>
            </a:extLst>
          </p:cNvPr>
          <p:cNvSpPr>
            <a:spLocks noGrp="1"/>
          </p:cNvSpPr>
          <p:nvPr>
            <p:ph type="title"/>
          </p:nvPr>
        </p:nvSpPr>
        <p:spPr/>
        <p:txBody>
          <a:bodyPr/>
          <a:lstStyle/>
          <a:p>
            <a:r>
              <a:rPr lang="en-US" dirty="0"/>
              <a:t>Cost-aware active feature acquisition (AFA)</a:t>
            </a:r>
            <a:endParaRPr lang="en-GB" dirty="0"/>
          </a:p>
        </p:txBody>
      </p:sp>
      <p:sp>
        <p:nvSpPr>
          <p:cNvPr id="10" name="Text Placeholder 9">
            <a:extLst>
              <a:ext uri="{FF2B5EF4-FFF2-40B4-BE49-F238E27FC236}">
                <a16:creationId xmlns:a16="http://schemas.microsoft.com/office/drawing/2014/main" id="{CD3AAC9F-1D63-2081-B449-56398BC95D37}"/>
              </a:ext>
            </a:extLst>
          </p:cNvPr>
          <p:cNvSpPr>
            <a:spLocks noGrp="1"/>
          </p:cNvSpPr>
          <p:nvPr>
            <p:ph type="body" sz="quarter" idx="10"/>
          </p:nvPr>
        </p:nvSpPr>
        <p:spPr>
          <a:xfrm>
            <a:off x="604541" y="915566"/>
            <a:ext cx="3103363" cy="3096344"/>
          </a:xfrm>
        </p:spPr>
        <p:txBody>
          <a:bodyPr/>
          <a:lstStyle/>
          <a:p>
            <a:pPr>
              <a:buSzPct val="100000"/>
            </a:pPr>
            <a:r>
              <a:rPr lang="en-US" sz="2000" b="1" dirty="0"/>
              <a:t>Consider scenarios where missing feature values can be acquired for a cost</a:t>
            </a:r>
          </a:p>
          <a:p>
            <a:pPr>
              <a:buSzPct val="100000"/>
            </a:pPr>
            <a:r>
              <a:rPr lang="en-US" sz="2000" dirty="0"/>
              <a:t>The missing data is simulated to be missing completely at random</a:t>
            </a:r>
          </a:p>
          <a:p>
            <a:pPr>
              <a:buSzPct val="100000"/>
            </a:pPr>
            <a:r>
              <a:rPr lang="en-US" sz="2000" dirty="0"/>
              <a:t>Subfield of active learning</a:t>
            </a:r>
          </a:p>
        </p:txBody>
      </p:sp>
      <p:sp>
        <p:nvSpPr>
          <p:cNvPr id="9" name="Text Placeholder 8">
            <a:extLst>
              <a:ext uri="{FF2B5EF4-FFF2-40B4-BE49-F238E27FC236}">
                <a16:creationId xmlns:a16="http://schemas.microsoft.com/office/drawing/2014/main" id="{0971E3A2-C782-8A8C-4D8F-B0A264A4413A}"/>
              </a:ext>
            </a:extLst>
          </p:cNvPr>
          <p:cNvSpPr>
            <a:spLocks noGrp="1"/>
          </p:cNvSpPr>
          <p:nvPr>
            <p:ph type="body" sz="half" idx="2"/>
          </p:nvPr>
        </p:nvSpPr>
        <p:spPr/>
        <p:txBody>
          <a:bodyPr/>
          <a:lstStyle/>
          <a:p>
            <a:endParaRPr lang="en-GB" dirty="0"/>
          </a:p>
        </p:txBody>
      </p:sp>
      <p:sp>
        <p:nvSpPr>
          <p:cNvPr id="7" name="Footer Placeholder 6">
            <a:extLst>
              <a:ext uri="{FF2B5EF4-FFF2-40B4-BE49-F238E27FC236}">
                <a16:creationId xmlns:a16="http://schemas.microsoft.com/office/drawing/2014/main" id="{6103CDFC-9C78-B161-2CA0-D3757A032293}"/>
              </a:ext>
            </a:extLst>
          </p:cNvPr>
          <p:cNvSpPr>
            <a:spLocks noGrp="1"/>
          </p:cNvSpPr>
          <p:nvPr>
            <p:ph type="ftr" sz="quarter" idx="11"/>
          </p:nvPr>
        </p:nvSpPr>
        <p:spPr/>
        <p:txBody>
          <a:bodyPr/>
          <a:lstStyle/>
          <a:p>
            <a:r>
              <a:rPr lang="it-IT"/>
              <a:t>Tutorial @ IE2025 | christian.beyer@ovgu.de 24.06.2025</a:t>
            </a:r>
            <a:endParaRPr lang="en-GB" dirty="0"/>
          </a:p>
        </p:txBody>
      </p:sp>
      <p:sp>
        <p:nvSpPr>
          <p:cNvPr id="8" name="Slide Number Placeholder 7">
            <a:extLst>
              <a:ext uri="{FF2B5EF4-FFF2-40B4-BE49-F238E27FC236}">
                <a16:creationId xmlns:a16="http://schemas.microsoft.com/office/drawing/2014/main" id="{108998B2-ABF9-888C-F918-A450C13ADB3E}"/>
              </a:ext>
            </a:extLst>
          </p:cNvPr>
          <p:cNvSpPr>
            <a:spLocks noGrp="1"/>
          </p:cNvSpPr>
          <p:nvPr>
            <p:ph type="sldNum" sz="quarter" idx="12"/>
          </p:nvPr>
        </p:nvSpPr>
        <p:spPr/>
        <p:txBody>
          <a:bodyPr/>
          <a:lstStyle/>
          <a:p>
            <a:fld id="{8E024F8E-A03E-4AAA-A06E-73FE51DB7709}" type="slidenum">
              <a:rPr lang="en-GB" smtClean="0"/>
              <a:t>4</a:t>
            </a:fld>
            <a:endParaRPr lang="en-GB"/>
          </a:p>
        </p:txBody>
      </p:sp>
      <p:pic>
        <p:nvPicPr>
          <p:cNvPr id="6" name="Grafik 5">
            <a:extLst>
              <a:ext uri="{FF2B5EF4-FFF2-40B4-BE49-F238E27FC236}">
                <a16:creationId xmlns:a16="http://schemas.microsoft.com/office/drawing/2014/main" id="{8B86D747-3265-41B2-A514-C063DA576EE9}"/>
              </a:ext>
            </a:extLst>
          </p:cNvPr>
          <p:cNvPicPr>
            <a:picLocks noChangeAspect="1"/>
          </p:cNvPicPr>
          <p:nvPr/>
        </p:nvPicPr>
        <p:blipFill>
          <a:blip r:embed="rId3"/>
          <a:stretch>
            <a:fillRect/>
          </a:stretch>
        </p:blipFill>
        <p:spPr>
          <a:xfrm>
            <a:off x="3779912" y="970064"/>
            <a:ext cx="4962128" cy="2791197"/>
          </a:xfrm>
          <a:prstGeom prst="rect">
            <a:avLst/>
          </a:prstGeom>
        </p:spPr>
      </p:pic>
      <p:sp>
        <p:nvSpPr>
          <p:cNvPr id="11" name="Textfeld 10">
            <a:extLst>
              <a:ext uri="{FF2B5EF4-FFF2-40B4-BE49-F238E27FC236}">
                <a16:creationId xmlns:a16="http://schemas.microsoft.com/office/drawing/2014/main" id="{91553991-5BC5-4984-8B58-3EC9709645C7}"/>
              </a:ext>
            </a:extLst>
          </p:cNvPr>
          <p:cNvSpPr txBox="1"/>
          <p:nvPr/>
        </p:nvSpPr>
        <p:spPr>
          <a:xfrm>
            <a:off x="3491880" y="3939902"/>
            <a:ext cx="5394176" cy="461665"/>
          </a:xfrm>
          <a:prstGeom prst="rect">
            <a:avLst/>
          </a:prstGeom>
          <a:noFill/>
        </p:spPr>
        <p:txBody>
          <a:bodyPr wrap="square" rtlCol="0">
            <a:spAutoFit/>
          </a:bodyPr>
          <a:lstStyle/>
          <a:p>
            <a:r>
              <a:rPr lang="en-US" sz="1200" dirty="0"/>
              <a:t>[https://www.vaisala.com/en/blog/2024-01/common-humidity-measurement-problems-and-how-avoid-them]</a:t>
            </a:r>
            <a:endParaRPr lang="de-DE" sz="1200" dirty="0"/>
          </a:p>
        </p:txBody>
      </p:sp>
      <p:sp>
        <p:nvSpPr>
          <p:cNvPr id="12" name="Denkblase: wolkenförmig 11">
            <a:extLst>
              <a:ext uri="{FF2B5EF4-FFF2-40B4-BE49-F238E27FC236}">
                <a16:creationId xmlns:a16="http://schemas.microsoft.com/office/drawing/2014/main" id="{1EB64FBA-522F-4A02-9F16-F9143B1CA97B}"/>
              </a:ext>
            </a:extLst>
          </p:cNvPr>
          <p:cNvSpPr/>
          <p:nvPr/>
        </p:nvSpPr>
        <p:spPr bwMode="auto">
          <a:xfrm>
            <a:off x="6165635" y="70361"/>
            <a:ext cx="2823010" cy="1068013"/>
          </a:xfrm>
          <a:prstGeom prst="cloudCallout">
            <a:avLst/>
          </a:prstGeom>
          <a:solidFill>
            <a:schemeClr val="accent3">
              <a:lumMod val="50000"/>
            </a:schemeClr>
          </a:solidFill>
          <a:ln w="9525" cap="flat" cmpd="sng" algn="ctr">
            <a:solidFill>
              <a:schemeClr val="bg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chemeClr val="bg1"/>
                </a:solidFill>
                <a:effectLst/>
                <a:latin typeface="Lucida Grande CY" pitchFamily="-111" charset="-52"/>
                <a:ea typeface="ヒラギノ角ゴ Pro W3" pitchFamily="-111" charset="-128"/>
                <a:cs typeface="ヒラギノ角ゴ Pro W3" pitchFamily="-111" charset="-128"/>
              </a:rPr>
              <a:t>Which sensor </a:t>
            </a:r>
          </a:p>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chemeClr val="bg1"/>
                </a:solidFill>
                <a:effectLst/>
                <a:latin typeface="Lucida Grande CY" pitchFamily="-111" charset="-52"/>
                <a:ea typeface="ヒラギノ角ゴ Pro W3" pitchFamily="-111" charset="-128"/>
                <a:cs typeface="ヒラギノ角ゴ Pro W3" pitchFamily="-111" charset="-128"/>
              </a:rPr>
              <a:t>should I fix next?</a:t>
            </a:r>
            <a:endParaRPr kumimoji="0" lang="de-DE" sz="2400" b="0" i="0" u="none" strike="noStrike" cap="none" normalizeH="0" baseline="0" dirty="0">
              <a:ln>
                <a:noFill/>
              </a:ln>
              <a:solidFill>
                <a:schemeClr val="bg1"/>
              </a:solidFill>
              <a:effectLst/>
              <a:latin typeface="Lucida Grande CY" pitchFamily="-111" charset="-52"/>
              <a:ea typeface="ヒラギノ角ゴ Pro W3" pitchFamily="-111" charset="-128"/>
              <a:cs typeface="ヒラギノ角ゴ Pro W3" pitchFamily="-111" charset="-128"/>
            </a:endParaRPr>
          </a:p>
        </p:txBody>
      </p:sp>
    </p:spTree>
    <p:extLst>
      <p:ext uri="{BB962C8B-B14F-4D97-AF65-F5344CB8AC3E}">
        <p14:creationId xmlns:p14="http://schemas.microsoft.com/office/powerpoint/2010/main" val="150056961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A6EA544-B46D-7B08-DB3E-D48672691230}"/>
              </a:ext>
            </a:extLst>
          </p:cNvPr>
          <p:cNvSpPr>
            <a:spLocks noGrp="1"/>
          </p:cNvSpPr>
          <p:nvPr>
            <p:ph type="title"/>
          </p:nvPr>
        </p:nvSpPr>
        <p:spPr/>
        <p:txBody>
          <a:bodyPr/>
          <a:lstStyle/>
          <a:p>
            <a:r>
              <a:rPr lang="en-GB" dirty="0"/>
              <a:t>AFA 1 stream datasets</a:t>
            </a:r>
          </a:p>
        </p:txBody>
      </p:sp>
      <p:sp>
        <p:nvSpPr>
          <p:cNvPr id="6" name="Text Placeholder 5">
            <a:extLst>
              <a:ext uri="{FF2B5EF4-FFF2-40B4-BE49-F238E27FC236}">
                <a16:creationId xmlns:a16="http://schemas.microsoft.com/office/drawing/2014/main" id="{17573EFE-A815-F78C-7782-D200063E7286}"/>
              </a:ext>
            </a:extLst>
          </p:cNvPr>
          <p:cNvSpPr>
            <a:spLocks noGrp="1"/>
          </p:cNvSpPr>
          <p:nvPr>
            <p:ph type="body" sz="quarter" idx="10"/>
          </p:nvPr>
        </p:nvSpPr>
        <p:spPr/>
        <p:txBody>
          <a:bodyPr/>
          <a:lstStyle/>
          <a:p>
            <a:endParaRPr lang="en-GB" dirty="0"/>
          </a:p>
        </p:txBody>
      </p:sp>
      <p:sp>
        <p:nvSpPr>
          <p:cNvPr id="5" name="Text Placeholder 4">
            <a:extLst>
              <a:ext uri="{FF2B5EF4-FFF2-40B4-BE49-F238E27FC236}">
                <a16:creationId xmlns:a16="http://schemas.microsoft.com/office/drawing/2014/main" id="{1E0C13D3-2A85-E8D4-5596-6EBB5ADBD686}"/>
              </a:ext>
            </a:extLst>
          </p:cNvPr>
          <p:cNvSpPr>
            <a:spLocks noGrp="1"/>
          </p:cNvSpPr>
          <p:nvPr>
            <p:ph type="body" sz="half" idx="2"/>
          </p:nvPr>
        </p:nvSpPr>
        <p:spPr/>
        <p:txBody>
          <a:bodyPr/>
          <a:lstStyle/>
          <a:p>
            <a:endParaRPr lang="en-GB"/>
          </a:p>
        </p:txBody>
      </p:sp>
      <p:pic>
        <p:nvPicPr>
          <p:cNvPr id="7" name="Grafik 6">
            <a:extLst>
              <a:ext uri="{FF2B5EF4-FFF2-40B4-BE49-F238E27FC236}">
                <a16:creationId xmlns:a16="http://schemas.microsoft.com/office/drawing/2014/main" id="{457D8248-4FBB-4C2C-8822-11AD6C58BB22}"/>
              </a:ext>
            </a:extLst>
          </p:cNvPr>
          <p:cNvPicPr>
            <a:picLocks noChangeAspect="1"/>
          </p:cNvPicPr>
          <p:nvPr/>
        </p:nvPicPr>
        <p:blipFill>
          <a:blip r:embed="rId2"/>
          <a:stretch>
            <a:fillRect/>
          </a:stretch>
        </p:blipFill>
        <p:spPr>
          <a:xfrm>
            <a:off x="2564122" y="766447"/>
            <a:ext cx="4744182" cy="3717890"/>
          </a:xfrm>
          <a:prstGeom prst="rect">
            <a:avLst/>
          </a:prstGeom>
        </p:spPr>
      </p:pic>
      <p:sp>
        <p:nvSpPr>
          <p:cNvPr id="2" name="Footer Placeholder 1">
            <a:extLst>
              <a:ext uri="{FF2B5EF4-FFF2-40B4-BE49-F238E27FC236}">
                <a16:creationId xmlns:a16="http://schemas.microsoft.com/office/drawing/2014/main" id="{190488AC-9775-6CDB-9BBF-E28C8E92C759}"/>
              </a:ext>
            </a:extLst>
          </p:cNvPr>
          <p:cNvSpPr>
            <a:spLocks noGrp="1"/>
          </p:cNvSpPr>
          <p:nvPr>
            <p:ph type="ftr" sz="quarter" idx="11"/>
          </p:nvPr>
        </p:nvSpPr>
        <p:spPr/>
        <p:txBody>
          <a:bodyPr/>
          <a:lstStyle/>
          <a:p>
            <a:r>
              <a:rPr lang="it-IT"/>
              <a:t>Tutorial @ IE2025 | christian.beyer@ovgu.de 24.06.2025</a:t>
            </a:r>
            <a:endParaRPr lang="en-GB" dirty="0"/>
          </a:p>
        </p:txBody>
      </p:sp>
      <p:sp>
        <p:nvSpPr>
          <p:cNvPr id="3" name="Slide Number Placeholder 2">
            <a:extLst>
              <a:ext uri="{FF2B5EF4-FFF2-40B4-BE49-F238E27FC236}">
                <a16:creationId xmlns:a16="http://schemas.microsoft.com/office/drawing/2014/main" id="{6C7B7AD4-03B8-8895-1671-130927CE8464}"/>
              </a:ext>
            </a:extLst>
          </p:cNvPr>
          <p:cNvSpPr>
            <a:spLocks noGrp="1"/>
          </p:cNvSpPr>
          <p:nvPr>
            <p:ph type="sldNum" sz="quarter" idx="12"/>
          </p:nvPr>
        </p:nvSpPr>
        <p:spPr/>
        <p:txBody>
          <a:bodyPr/>
          <a:lstStyle/>
          <a:p>
            <a:fld id="{8E024F8E-A03E-4AAA-A06E-73FE51DB7709}" type="slidenum">
              <a:rPr lang="en-GB" smtClean="0"/>
              <a:t>40</a:t>
            </a:fld>
            <a:endParaRPr lang="en-GB"/>
          </a:p>
        </p:txBody>
      </p:sp>
    </p:spTree>
    <p:extLst>
      <p:ext uri="{BB962C8B-B14F-4D97-AF65-F5344CB8AC3E}">
        <p14:creationId xmlns:p14="http://schemas.microsoft.com/office/powerpoint/2010/main" val="141395129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A6EA544-B46D-7B08-DB3E-D48672691230}"/>
              </a:ext>
            </a:extLst>
          </p:cNvPr>
          <p:cNvSpPr>
            <a:spLocks noGrp="1"/>
          </p:cNvSpPr>
          <p:nvPr>
            <p:ph type="title"/>
          </p:nvPr>
        </p:nvSpPr>
        <p:spPr/>
        <p:txBody>
          <a:bodyPr/>
          <a:lstStyle/>
          <a:p>
            <a:r>
              <a:rPr lang="en-GB" dirty="0"/>
              <a:t>Better imputer needed</a:t>
            </a:r>
          </a:p>
        </p:txBody>
      </p:sp>
      <p:sp>
        <p:nvSpPr>
          <p:cNvPr id="6" name="Text Placeholder 5">
            <a:extLst>
              <a:ext uri="{FF2B5EF4-FFF2-40B4-BE49-F238E27FC236}">
                <a16:creationId xmlns:a16="http://schemas.microsoft.com/office/drawing/2014/main" id="{17573EFE-A815-F78C-7782-D200063E7286}"/>
              </a:ext>
            </a:extLst>
          </p:cNvPr>
          <p:cNvSpPr>
            <a:spLocks noGrp="1"/>
          </p:cNvSpPr>
          <p:nvPr>
            <p:ph type="body" sz="quarter" idx="10"/>
          </p:nvPr>
        </p:nvSpPr>
        <p:spPr/>
        <p:txBody>
          <a:bodyPr/>
          <a:lstStyle/>
          <a:p>
            <a:endParaRPr lang="en-GB" dirty="0"/>
          </a:p>
        </p:txBody>
      </p:sp>
      <p:sp>
        <p:nvSpPr>
          <p:cNvPr id="5" name="Text Placeholder 4">
            <a:extLst>
              <a:ext uri="{FF2B5EF4-FFF2-40B4-BE49-F238E27FC236}">
                <a16:creationId xmlns:a16="http://schemas.microsoft.com/office/drawing/2014/main" id="{1E0C13D3-2A85-E8D4-5596-6EBB5ADBD686}"/>
              </a:ext>
            </a:extLst>
          </p:cNvPr>
          <p:cNvSpPr>
            <a:spLocks noGrp="1"/>
          </p:cNvSpPr>
          <p:nvPr>
            <p:ph type="body" sz="half" idx="2"/>
          </p:nvPr>
        </p:nvSpPr>
        <p:spPr/>
        <p:txBody>
          <a:bodyPr/>
          <a:lstStyle/>
          <a:p>
            <a:endParaRPr lang="en-GB"/>
          </a:p>
        </p:txBody>
      </p:sp>
      <p:pic>
        <p:nvPicPr>
          <p:cNvPr id="3" name="Grafik 2">
            <a:extLst>
              <a:ext uri="{FF2B5EF4-FFF2-40B4-BE49-F238E27FC236}">
                <a16:creationId xmlns:a16="http://schemas.microsoft.com/office/drawing/2014/main" id="{7E4DC96A-37B9-4DD0-B5FE-D14F04F2C2D7}"/>
              </a:ext>
            </a:extLst>
          </p:cNvPr>
          <p:cNvPicPr>
            <a:picLocks noChangeAspect="1"/>
          </p:cNvPicPr>
          <p:nvPr/>
        </p:nvPicPr>
        <p:blipFill>
          <a:blip r:embed="rId2"/>
          <a:stretch>
            <a:fillRect/>
          </a:stretch>
        </p:blipFill>
        <p:spPr>
          <a:xfrm>
            <a:off x="1348460" y="1219083"/>
            <a:ext cx="6447079" cy="2705334"/>
          </a:xfrm>
          <a:prstGeom prst="rect">
            <a:avLst/>
          </a:prstGeom>
        </p:spPr>
      </p:pic>
      <p:sp>
        <p:nvSpPr>
          <p:cNvPr id="2" name="Footer Placeholder 1">
            <a:extLst>
              <a:ext uri="{FF2B5EF4-FFF2-40B4-BE49-F238E27FC236}">
                <a16:creationId xmlns:a16="http://schemas.microsoft.com/office/drawing/2014/main" id="{4F44B492-F8EB-B7BF-FB82-354537244534}"/>
              </a:ext>
            </a:extLst>
          </p:cNvPr>
          <p:cNvSpPr>
            <a:spLocks noGrp="1"/>
          </p:cNvSpPr>
          <p:nvPr>
            <p:ph type="ftr" sz="quarter" idx="11"/>
          </p:nvPr>
        </p:nvSpPr>
        <p:spPr/>
        <p:txBody>
          <a:bodyPr/>
          <a:lstStyle/>
          <a:p>
            <a:r>
              <a:rPr lang="it-IT"/>
              <a:t>Tutorial @ IE2025 | christian.beyer@ovgu.de 24.06.2025</a:t>
            </a:r>
            <a:endParaRPr lang="en-GB" dirty="0"/>
          </a:p>
        </p:txBody>
      </p:sp>
      <p:sp>
        <p:nvSpPr>
          <p:cNvPr id="7" name="Slide Number Placeholder 6">
            <a:extLst>
              <a:ext uri="{FF2B5EF4-FFF2-40B4-BE49-F238E27FC236}">
                <a16:creationId xmlns:a16="http://schemas.microsoft.com/office/drawing/2014/main" id="{DB88FA79-7AC1-C755-B212-1640B5D4B210}"/>
              </a:ext>
            </a:extLst>
          </p:cNvPr>
          <p:cNvSpPr>
            <a:spLocks noGrp="1"/>
          </p:cNvSpPr>
          <p:nvPr>
            <p:ph type="sldNum" sz="quarter" idx="12"/>
          </p:nvPr>
        </p:nvSpPr>
        <p:spPr/>
        <p:txBody>
          <a:bodyPr/>
          <a:lstStyle/>
          <a:p>
            <a:fld id="{8E024F8E-A03E-4AAA-A06E-73FE51DB7709}" type="slidenum">
              <a:rPr lang="en-GB" smtClean="0"/>
              <a:t>41</a:t>
            </a:fld>
            <a:endParaRPr lang="en-GB"/>
          </a:p>
        </p:txBody>
      </p:sp>
    </p:spTree>
    <p:extLst>
      <p:ext uri="{BB962C8B-B14F-4D97-AF65-F5344CB8AC3E}">
        <p14:creationId xmlns:p14="http://schemas.microsoft.com/office/powerpoint/2010/main" val="424641824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A6EA544-B46D-7B08-DB3E-D48672691230}"/>
              </a:ext>
            </a:extLst>
          </p:cNvPr>
          <p:cNvSpPr>
            <a:spLocks noGrp="1"/>
          </p:cNvSpPr>
          <p:nvPr>
            <p:ph type="title"/>
          </p:nvPr>
        </p:nvSpPr>
        <p:spPr/>
        <p:txBody>
          <a:bodyPr/>
          <a:lstStyle/>
          <a:p>
            <a:r>
              <a:rPr lang="en-GB" dirty="0"/>
              <a:t>Hybrid approach saving potential</a:t>
            </a:r>
          </a:p>
        </p:txBody>
      </p:sp>
      <p:sp>
        <p:nvSpPr>
          <p:cNvPr id="6" name="Text Placeholder 5">
            <a:extLst>
              <a:ext uri="{FF2B5EF4-FFF2-40B4-BE49-F238E27FC236}">
                <a16:creationId xmlns:a16="http://schemas.microsoft.com/office/drawing/2014/main" id="{17573EFE-A815-F78C-7782-D200063E7286}"/>
              </a:ext>
            </a:extLst>
          </p:cNvPr>
          <p:cNvSpPr>
            <a:spLocks noGrp="1"/>
          </p:cNvSpPr>
          <p:nvPr>
            <p:ph type="body" sz="quarter" idx="10"/>
          </p:nvPr>
        </p:nvSpPr>
        <p:spPr/>
        <p:txBody>
          <a:bodyPr/>
          <a:lstStyle/>
          <a:p>
            <a:endParaRPr lang="en-GB" dirty="0"/>
          </a:p>
        </p:txBody>
      </p:sp>
      <p:sp>
        <p:nvSpPr>
          <p:cNvPr id="5" name="Text Placeholder 4">
            <a:extLst>
              <a:ext uri="{FF2B5EF4-FFF2-40B4-BE49-F238E27FC236}">
                <a16:creationId xmlns:a16="http://schemas.microsoft.com/office/drawing/2014/main" id="{1E0C13D3-2A85-E8D4-5596-6EBB5ADBD686}"/>
              </a:ext>
            </a:extLst>
          </p:cNvPr>
          <p:cNvSpPr>
            <a:spLocks noGrp="1"/>
          </p:cNvSpPr>
          <p:nvPr>
            <p:ph type="body" sz="half" idx="2"/>
          </p:nvPr>
        </p:nvSpPr>
        <p:spPr/>
        <p:txBody>
          <a:bodyPr/>
          <a:lstStyle/>
          <a:p>
            <a:endParaRPr lang="en-GB"/>
          </a:p>
        </p:txBody>
      </p:sp>
      <p:pic>
        <p:nvPicPr>
          <p:cNvPr id="3" name="Grafik 2">
            <a:extLst>
              <a:ext uri="{FF2B5EF4-FFF2-40B4-BE49-F238E27FC236}">
                <a16:creationId xmlns:a16="http://schemas.microsoft.com/office/drawing/2014/main" id="{86B034FA-C4BE-43B0-9BF6-94B9E5A493CA}"/>
              </a:ext>
            </a:extLst>
          </p:cNvPr>
          <p:cNvPicPr>
            <a:picLocks noChangeAspect="1"/>
          </p:cNvPicPr>
          <p:nvPr/>
        </p:nvPicPr>
        <p:blipFill>
          <a:blip r:embed="rId2"/>
          <a:stretch>
            <a:fillRect/>
          </a:stretch>
        </p:blipFill>
        <p:spPr>
          <a:xfrm>
            <a:off x="788899" y="915566"/>
            <a:ext cx="7884875" cy="2808312"/>
          </a:xfrm>
          <a:prstGeom prst="rect">
            <a:avLst/>
          </a:prstGeom>
        </p:spPr>
      </p:pic>
      <p:sp>
        <p:nvSpPr>
          <p:cNvPr id="2" name="Footer Placeholder 1">
            <a:extLst>
              <a:ext uri="{FF2B5EF4-FFF2-40B4-BE49-F238E27FC236}">
                <a16:creationId xmlns:a16="http://schemas.microsoft.com/office/drawing/2014/main" id="{912B7353-3559-62EB-5AB4-B1CDEE311ADD}"/>
              </a:ext>
            </a:extLst>
          </p:cNvPr>
          <p:cNvSpPr>
            <a:spLocks noGrp="1"/>
          </p:cNvSpPr>
          <p:nvPr>
            <p:ph type="ftr" sz="quarter" idx="11"/>
          </p:nvPr>
        </p:nvSpPr>
        <p:spPr/>
        <p:txBody>
          <a:bodyPr/>
          <a:lstStyle/>
          <a:p>
            <a:r>
              <a:rPr lang="it-IT"/>
              <a:t>Tutorial @ IE2025 | christian.beyer@ovgu.de 24.06.2025</a:t>
            </a:r>
            <a:endParaRPr lang="en-GB" dirty="0"/>
          </a:p>
        </p:txBody>
      </p:sp>
      <p:sp>
        <p:nvSpPr>
          <p:cNvPr id="7" name="Slide Number Placeholder 6">
            <a:extLst>
              <a:ext uri="{FF2B5EF4-FFF2-40B4-BE49-F238E27FC236}">
                <a16:creationId xmlns:a16="http://schemas.microsoft.com/office/drawing/2014/main" id="{315D6744-F813-EDC6-205E-4009D7A30A36}"/>
              </a:ext>
            </a:extLst>
          </p:cNvPr>
          <p:cNvSpPr>
            <a:spLocks noGrp="1"/>
          </p:cNvSpPr>
          <p:nvPr>
            <p:ph type="sldNum" sz="quarter" idx="12"/>
          </p:nvPr>
        </p:nvSpPr>
        <p:spPr/>
        <p:txBody>
          <a:bodyPr/>
          <a:lstStyle/>
          <a:p>
            <a:fld id="{8E024F8E-A03E-4AAA-A06E-73FE51DB7709}" type="slidenum">
              <a:rPr lang="en-GB" smtClean="0"/>
              <a:t>42</a:t>
            </a:fld>
            <a:endParaRPr lang="en-GB"/>
          </a:p>
        </p:txBody>
      </p:sp>
    </p:spTree>
    <p:extLst>
      <p:ext uri="{BB962C8B-B14F-4D97-AF65-F5344CB8AC3E}">
        <p14:creationId xmlns:p14="http://schemas.microsoft.com/office/powerpoint/2010/main" val="25775953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A6EA544-B46D-7B08-DB3E-D48672691230}"/>
              </a:ext>
            </a:extLst>
          </p:cNvPr>
          <p:cNvSpPr>
            <a:spLocks noGrp="1"/>
          </p:cNvSpPr>
          <p:nvPr>
            <p:ph type="title"/>
          </p:nvPr>
        </p:nvSpPr>
        <p:spPr/>
        <p:txBody>
          <a:bodyPr/>
          <a:lstStyle/>
          <a:p>
            <a:r>
              <a:rPr lang="en-GB" dirty="0"/>
              <a:t>Budget save</a:t>
            </a:r>
          </a:p>
        </p:txBody>
      </p:sp>
      <p:sp>
        <p:nvSpPr>
          <p:cNvPr id="6" name="Text Placeholder 5">
            <a:extLst>
              <a:ext uri="{FF2B5EF4-FFF2-40B4-BE49-F238E27FC236}">
                <a16:creationId xmlns:a16="http://schemas.microsoft.com/office/drawing/2014/main" id="{17573EFE-A815-F78C-7782-D200063E7286}"/>
              </a:ext>
            </a:extLst>
          </p:cNvPr>
          <p:cNvSpPr>
            <a:spLocks noGrp="1"/>
          </p:cNvSpPr>
          <p:nvPr>
            <p:ph type="body" sz="quarter" idx="10"/>
          </p:nvPr>
        </p:nvSpPr>
        <p:spPr/>
        <p:txBody>
          <a:bodyPr/>
          <a:lstStyle/>
          <a:p>
            <a:endParaRPr lang="en-GB" dirty="0"/>
          </a:p>
        </p:txBody>
      </p:sp>
      <p:sp>
        <p:nvSpPr>
          <p:cNvPr id="5" name="Text Placeholder 4">
            <a:extLst>
              <a:ext uri="{FF2B5EF4-FFF2-40B4-BE49-F238E27FC236}">
                <a16:creationId xmlns:a16="http://schemas.microsoft.com/office/drawing/2014/main" id="{1E0C13D3-2A85-E8D4-5596-6EBB5ADBD686}"/>
              </a:ext>
            </a:extLst>
          </p:cNvPr>
          <p:cNvSpPr>
            <a:spLocks noGrp="1"/>
          </p:cNvSpPr>
          <p:nvPr>
            <p:ph type="body" sz="half" idx="2"/>
          </p:nvPr>
        </p:nvSpPr>
        <p:spPr/>
        <p:txBody>
          <a:bodyPr/>
          <a:lstStyle/>
          <a:p>
            <a:endParaRPr lang="en-GB"/>
          </a:p>
        </p:txBody>
      </p:sp>
      <p:pic>
        <p:nvPicPr>
          <p:cNvPr id="3" name="Grafik 2">
            <a:extLst>
              <a:ext uri="{FF2B5EF4-FFF2-40B4-BE49-F238E27FC236}">
                <a16:creationId xmlns:a16="http://schemas.microsoft.com/office/drawing/2014/main" id="{4BBC9C9C-8174-4D07-B0F5-594AA4A5CA6B}"/>
              </a:ext>
            </a:extLst>
          </p:cNvPr>
          <p:cNvPicPr>
            <a:picLocks noChangeAspect="1"/>
          </p:cNvPicPr>
          <p:nvPr/>
        </p:nvPicPr>
        <p:blipFill>
          <a:blip r:embed="rId2"/>
          <a:stretch>
            <a:fillRect/>
          </a:stretch>
        </p:blipFill>
        <p:spPr>
          <a:xfrm>
            <a:off x="2339752" y="249574"/>
            <a:ext cx="6222839" cy="4338399"/>
          </a:xfrm>
          <a:prstGeom prst="rect">
            <a:avLst/>
          </a:prstGeom>
        </p:spPr>
      </p:pic>
      <p:sp>
        <p:nvSpPr>
          <p:cNvPr id="2" name="Footer Placeholder 1">
            <a:extLst>
              <a:ext uri="{FF2B5EF4-FFF2-40B4-BE49-F238E27FC236}">
                <a16:creationId xmlns:a16="http://schemas.microsoft.com/office/drawing/2014/main" id="{FB930B86-E5FA-A932-311E-62987D7E370C}"/>
              </a:ext>
            </a:extLst>
          </p:cNvPr>
          <p:cNvSpPr>
            <a:spLocks noGrp="1"/>
          </p:cNvSpPr>
          <p:nvPr>
            <p:ph type="ftr" sz="quarter" idx="11"/>
          </p:nvPr>
        </p:nvSpPr>
        <p:spPr/>
        <p:txBody>
          <a:bodyPr/>
          <a:lstStyle/>
          <a:p>
            <a:r>
              <a:rPr lang="it-IT"/>
              <a:t>Tutorial @ IE2025 | christian.beyer@ovgu.de 24.06.2025</a:t>
            </a:r>
            <a:endParaRPr lang="en-GB" dirty="0"/>
          </a:p>
        </p:txBody>
      </p:sp>
      <p:sp>
        <p:nvSpPr>
          <p:cNvPr id="7" name="Slide Number Placeholder 6">
            <a:extLst>
              <a:ext uri="{FF2B5EF4-FFF2-40B4-BE49-F238E27FC236}">
                <a16:creationId xmlns:a16="http://schemas.microsoft.com/office/drawing/2014/main" id="{59308FCF-B286-2C8D-362F-26473E21F2B4}"/>
              </a:ext>
            </a:extLst>
          </p:cNvPr>
          <p:cNvSpPr>
            <a:spLocks noGrp="1"/>
          </p:cNvSpPr>
          <p:nvPr>
            <p:ph type="sldNum" sz="quarter" idx="12"/>
          </p:nvPr>
        </p:nvSpPr>
        <p:spPr/>
        <p:txBody>
          <a:bodyPr/>
          <a:lstStyle/>
          <a:p>
            <a:fld id="{8E024F8E-A03E-4AAA-A06E-73FE51DB7709}" type="slidenum">
              <a:rPr lang="en-GB" smtClean="0"/>
              <a:t>43</a:t>
            </a:fld>
            <a:endParaRPr lang="en-GB"/>
          </a:p>
        </p:txBody>
      </p:sp>
    </p:spTree>
    <p:extLst>
      <p:ext uri="{BB962C8B-B14F-4D97-AF65-F5344CB8AC3E}">
        <p14:creationId xmlns:p14="http://schemas.microsoft.com/office/powerpoint/2010/main" val="9803170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A6EA544-B46D-7B08-DB3E-D48672691230}"/>
              </a:ext>
            </a:extLst>
          </p:cNvPr>
          <p:cNvSpPr>
            <a:spLocks noGrp="1"/>
          </p:cNvSpPr>
          <p:nvPr>
            <p:ph type="title"/>
          </p:nvPr>
        </p:nvSpPr>
        <p:spPr/>
        <p:txBody>
          <a:bodyPr/>
          <a:lstStyle/>
          <a:p>
            <a:r>
              <a:rPr lang="en-GB" dirty="0"/>
              <a:t>FPI conf 1</a:t>
            </a:r>
          </a:p>
        </p:txBody>
      </p:sp>
      <p:sp>
        <p:nvSpPr>
          <p:cNvPr id="6" name="Text Placeholder 5">
            <a:extLst>
              <a:ext uri="{FF2B5EF4-FFF2-40B4-BE49-F238E27FC236}">
                <a16:creationId xmlns:a16="http://schemas.microsoft.com/office/drawing/2014/main" id="{17573EFE-A815-F78C-7782-D200063E7286}"/>
              </a:ext>
            </a:extLst>
          </p:cNvPr>
          <p:cNvSpPr>
            <a:spLocks noGrp="1"/>
          </p:cNvSpPr>
          <p:nvPr>
            <p:ph type="body" sz="quarter" idx="10"/>
          </p:nvPr>
        </p:nvSpPr>
        <p:spPr/>
        <p:txBody>
          <a:bodyPr/>
          <a:lstStyle/>
          <a:p>
            <a:endParaRPr lang="en-GB" dirty="0"/>
          </a:p>
        </p:txBody>
      </p:sp>
      <p:sp>
        <p:nvSpPr>
          <p:cNvPr id="5" name="Text Placeholder 4">
            <a:extLst>
              <a:ext uri="{FF2B5EF4-FFF2-40B4-BE49-F238E27FC236}">
                <a16:creationId xmlns:a16="http://schemas.microsoft.com/office/drawing/2014/main" id="{1E0C13D3-2A85-E8D4-5596-6EBB5ADBD686}"/>
              </a:ext>
            </a:extLst>
          </p:cNvPr>
          <p:cNvSpPr>
            <a:spLocks noGrp="1"/>
          </p:cNvSpPr>
          <p:nvPr>
            <p:ph type="body" sz="half" idx="2"/>
          </p:nvPr>
        </p:nvSpPr>
        <p:spPr/>
        <p:txBody>
          <a:bodyPr/>
          <a:lstStyle/>
          <a:p>
            <a:endParaRPr lang="en-GB"/>
          </a:p>
        </p:txBody>
      </p:sp>
      <p:pic>
        <p:nvPicPr>
          <p:cNvPr id="3" name="Grafik 2">
            <a:extLst>
              <a:ext uri="{FF2B5EF4-FFF2-40B4-BE49-F238E27FC236}">
                <a16:creationId xmlns:a16="http://schemas.microsoft.com/office/drawing/2014/main" id="{190A0805-4E5D-4E53-BBE7-4C67C2100284}"/>
              </a:ext>
            </a:extLst>
          </p:cNvPr>
          <p:cNvPicPr>
            <a:picLocks noChangeAspect="1"/>
          </p:cNvPicPr>
          <p:nvPr/>
        </p:nvPicPr>
        <p:blipFill>
          <a:blip r:embed="rId3"/>
          <a:stretch>
            <a:fillRect/>
          </a:stretch>
        </p:blipFill>
        <p:spPr>
          <a:xfrm>
            <a:off x="1386564" y="1459133"/>
            <a:ext cx="6370872" cy="2225233"/>
          </a:xfrm>
          <a:prstGeom prst="rect">
            <a:avLst/>
          </a:prstGeom>
        </p:spPr>
      </p:pic>
      <p:sp>
        <p:nvSpPr>
          <p:cNvPr id="2" name="Footer Placeholder 1">
            <a:extLst>
              <a:ext uri="{FF2B5EF4-FFF2-40B4-BE49-F238E27FC236}">
                <a16:creationId xmlns:a16="http://schemas.microsoft.com/office/drawing/2014/main" id="{E13B9E02-428F-0774-806E-90491C4854C5}"/>
              </a:ext>
            </a:extLst>
          </p:cNvPr>
          <p:cNvSpPr>
            <a:spLocks noGrp="1"/>
          </p:cNvSpPr>
          <p:nvPr>
            <p:ph type="ftr" sz="quarter" idx="11"/>
          </p:nvPr>
        </p:nvSpPr>
        <p:spPr/>
        <p:txBody>
          <a:bodyPr/>
          <a:lstStyle/>
          <a:p>
            <a:r>
              <a:rPr lang="it-IT"/>
              <a:t>Tutorial @ IE2025 | christian.beyer@ovgu.de 24.06.2025</a:t>
            </a:r>
            <a:endParaRPr lang="en-GB" dirty="0"/>
          </a:p>
        </p:txBody>
      </p:sp>
      <p:sp>
        <p:nvSpPr>
          <p:cNvPr id="7" name="Slide Number Placeholder 6">
            <a:extLst>
              <a:ext uri="{FF2B5EF4-FFF2-40B4-BE49-F238E27FC236}">
                <a16:creationId xmlns:a16="http://schemas.microsoft.com/office/drawing/2014/main" id="{060851F6-B525-BAEB-D0B3-0C09074B7B2C}"/>
              </a:ext>
            </a:extLst>
          </p:cNvPr>
          <p:cNvSpPr>
            <a:spLocks noGrp="1"/>
          </p:cNvSpPr>
          <p:nvPr>
            <p:ph type="sldNum" sz="quarter" idx="12"/>
          </p:nvPr>
        </p:nvSpPr>
        <p:spPr/>
        <p:txBody>
          <a:bodyPr/>
          <a:lstStyle/>
          <a:p>
            <a:fld id="{8E024F8E-A03E-4AAA-A06E-73FE51DB7709}" type="slidenum">
              <a:rPr lang="en-GB" smtClean="0"/>
              <a:t>44</a:t>
            </a:fld>
            <a:endParaRPr lang="en-GB"/>
          </a:p>
        </p:txBody>
      </p:sp>
    </p:spTree>
    <p:extLst>
      <p:ext uri="{BB962C8B-B14F-4D97-AF65-F5344CB8AC3E}">
        <p14:creationId xmlns:p14="http://schemas.microsoft.com/office/powerpoint/2010/main" val="294547451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A6EA544-B46D-7B08-DB3E-D48672691230}"/>
              </a:ext>
            </a:extLst>
          </p:cNvPr>
          <p:cNvSpPr>
            <a:spLocks noGrp="1"/>
          </p:cNvSpPr>
          <p:nvPr>
            <p:ph type="title"/>
          </p:nvPr>
        </p:nvSpPr>
        <p:spPr/>
        <p:txBody>
          <a:bodyPr/>
          <a:lstStyle/>
          <a:p>
            <a:r>
              <a:rPr lang="en-GB" dirty="0"/>
              <a:t>FPI conf selection</a:t>
            </a:r>
          </a:p>
        </p:txBody>
      </p:sp>
      <p:sp>
        <p:nvSpPr>
          <p:cNvPr id="6" name="Text Placeholder 5">
            <a:extLst>
              <a:ext uri="{FF2B5EF4-FFF2-40B4-BE49-F238E27FC236}">
                <a16:creationId xmlns:a16="http://schemas.microsoft.com/office/drawing/2014/main" id="{17573EFE-A815-F78C-7782-D200063E7286}"/>
              </a:ext>
            </a:extLst>
          </p:cNvPr>
          <p:cNvSpPr>
            <a:spLocks noGrp="1"/>
          </p:cNvSpPr>
          <p:nvPr>
            <p:ph type="body" sz="quarter" idx="10"/>
          </p:nvPr>
        </p:nvSpPr>
        <p:spPr/>
        <p:txBody>
          <a:bodyPr/>
          <a:lstStyle/>
          <a:p>
            <a:endParaRPr lang="en-GB" dirty="0"/>
          </a:p>
        </p:txBody>
      </p:sp>
      <p:sp>
        <p:nvSpPr>
          <p:cNvPr id="5" name="Text Placeholder 4">
            <a:extLst>
              <a:ext uri="{FF2B5EF4-FFF2-40B4-BE49-F238E27FC236}">
                <a16:creationId xmlns:a16="http://schemas.microsoft.com/office/drawing/2014/main" id="{1E0C13D3-2A85-E8D4-5596-6EBB5ADBD686}"/>
              </a:ext>
            </a:extLst>
          </p:cNvPr>
          <p:cNvSpPr>
            <a:spLocks noGrp="1"/>
          </p:cNvSpPr>
          <p:nvPr>
            <p:ph type="body" sz="half" idx="2"/>
          </p:nvPr>
        </p:nvSpPr>
        <p:spPr/>
        <p:txBody>
          <a:bodyPr/>
          <a:lstStyle/>
          <a:p>
            <a:endParaRPr lang="en-GB"/>
          </a:p>
        </p:txBody>
      </p:sp>
      <p:pic>
        <p:nvPicPr>
          <p:cNvPr id="3" name="Grafik 2">
            <a:extLst>
              <a:ext uri="{FF2B5EF4-FFF2-40B4-BE49-F238E27FC236}">
                <a16:creationId xmlns:a16="http://schemas.microsoft.com/office/drawing/2014/main" id="{7C02B994-6D2F-4AFC-BDD9-B861FC145991}"/>
              </a:ext>
            </a:extLst>
          </p:cNvPr>
          <p:cNvPicPr>
            <a:picLocks noChangeAspect="1"/>
          </p:cNvPicPr>
          <p:nvPr/>
        </p:nvPicPr>
        <p:blipFill>
          <a:blip r:embed="rId3"/>
          <a:stretch>
            <a:fillRect/>
          </a:stretch>
        </p:blipFill>
        <p:spPr>
          <a:xfrm>
            <a:off x="1904769" y="1347614"/>
            <a:ext cx="5334462" cy="2263336"/>
          </a:xfrm>
          <a:prstGeom prst="rect">
            <a:avLst/>
          </a:prstGeom>
        </p:spPr>
      </p:pic>
      <p:sp>
        <p:nvSpPr>
          <p:cNvPr id="2" name="Footer Placeholder 1">
            <a:extLst>
              <a:ext uri="{FF2B5EF4-FFF2-40B4-BE49-F238E27FC236}">
                <a16:creationId xmlns:a16="http://schemas.microsoft.com/office/drawing/2014/main" id="{720345AE-8F87-E05C-7653-1C2719419D45}"/>
              </a:ext>
            </a:extLst>
          </p:cNvPr>
          <p:cNvSpPr>
            <a:spLocks noGrp="1"/>
          </p:cNvSpPr>
          <p:nvPr>
            <p:ph type="ftr" sz="quarter" idx="11"/>
          </p:nvPr>
        </p:nvSpPr>
        <p:spPr/>
        <p:txBody>
          <a:bodyPr/>
          <a:lstStyle/>
          <a:p>
            <a:r>
              <a:rPr lang="it-IT"/>
              <a:t>Tutorial @ IE2025 | christian.beyer@ovgu.de 24.06.2025</a:t>
            </a:r>
            <a:endParaRPr lang="en-GB" dirty="0"/>
          </a:p>
        </p:txBody>
      </p:sp>
      <p:sp>
        <p:nvSpPr>
          <p:cNvPr id="7" name="Slide Number Placeholder 6">
            <a:extLst>
              <a:ext uri="{FF2B5EF4-FFF2-40B4-BE49-F238E27FC236}">
                <a16:creationId xmlns:a16="http://schemas.microsoft.com/office/drawing/2014/main" id="{13C32B17-1A84-41CD-CD8A-D17132C1F33F}"/>
              </a:ext>
            </a:extLst>
          </p:cNvPr>
          <p:cNvSpPr>
            <a:spLocks noGrp="1"/>
          </p:cNvSpPr>
          <p:nvPr>
            <p:ph type="sldNum" sz="quarter" idx="12"/>
          </p:nvPr>
        </p:nvSpPr>
        <p:spPr/>
        <p:txBody>
          <a:bodyPr/>
          <a:lstStyle/>
          <a:p>
            <a:fld id="{8E024F8E-A03E-4AAA-A06E-73FE51DB7709}" type="slidenum">
              <a:rPr lang="en-GB" smtClean="0"/>
              <a:t>45</a:t>
            </a:fld>
            <a:endParaRPr lang="en-GB"/>
          </a:p>
        </p:txBody>
      </p:sp>
    </p:spTree>
    <p:extLst>
      <p:ext uri="{BB962C8B-B14F-4D97-AF65-F5344CB8AC3E}">
        <p14:creationId xmlns:p14="http://schemas.microsoft.com/office/powerpoint/2010/main" val="180428697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A6EA544-B46D-7B08-DB3E-D48672691230}"/>
              </a:ext>
            </a:extLst>
          </p:cNvPr>
          <p:cNvSpPr>
            <a:spLocks noGrp="1"/>
          </p:cNvSpPr>
          <p:nvPr>
            <p:ph type="title"/>
          </p:nvPr>
        </p:nvSpPr>
        <p:spPr/>
        <p:txBody>
          <a:bodyPr/>
          <a:lstStyle/>
          <a:p>
            <a:r>
              <a:rPr lang="en-GB" dirty="0"/>
              <a:t>FPI conf imputation</a:t>
            </a:r>
          </a:p>
        </p:txBody>
      </p:sp>
      <p:sp>
        <p:nvSpPr>
          <p:cNvPr id="6" name="Text Placeholder 5">
            <a:extLst>
              <a:ext uri="{FF2B5EF4-FFF2-40B4-BE49-F238E27FC236}">
                <a16:creationId xmlns:a16="http://schemas.microsoft.com/office/drawing/2014/main" id="{17573EFE-A815-F78C-7782-D200063E7286}"/>
              </a:ext>
            </a:extLst>
          </p:cNvPr>
          <p:cNvSpPr>
            <a:spLocks noGrp="1"/>
          </p:cNvSpPr>
          <p:nvPr>
            <p:ph type="body" sz="quarter" idx="10"/>
          </p:nvPr>
        </p:nvSpPr>
        <p:spPr/>
        <p:txBody>
          <a:bodyPr/>
          <a:lstStyle/>
          <a:p>
            <a:endParaRPr lang="en-GB" dirty="0"/>
          </a:p>
        </p:txBody>
      </p:sp>
      <p:sp>
        <p:nvSpPr>
          <p:cNvPr id="5" name="Text Placeholder 4">
            <a:extLst>
              <a:ext uri="{FF2B5EF4-FFF2-40B4-BE49-F238E27FC236}">
                <a16:creationId xmlns:a16="http://schemas.microsoft.com/office/drawing/2014/main" id="{1E0C13D3-2A85-E8D4-5596-6EBB5ADBD686}"/>
              </a:ext>
            </a:extLst>
          </p:cNvPr>
          <p:cNvSpPr>
            <a:spLocks noGrp="1"/>
          </p:cNvSpPr>
          <p:nvPr>
            <p:ph type="body" sz="half" idx="2"/>
          </p:nvPr>
        </p:nvSpPr>
        <p:spPr/>
        <p:txBody>
          <a:bodyPr/>
          <a:lstStyle/>
          <a:p>
            <a:endParaRPr lang="en-GB"/>
          </a:p>
        </p:txBody>
      </p:sp>
      <p:pic>
        <p:nvPicPr>
          <p:cNvPr id="3" name="Grafik 2">
            <a:extLst>
              <a:ext uri="{FF2B5EF4-FFF2-40B4-BE49-F238E27FC236}">
                <a16:creationId xmlns:a16="http://schemas.microsoft.com/office/drawing/2014/main" id="{35A554E4-798B-400D-8AAD-066BAA1BB0B5}"/>
              </a:ext>
            </a:extLst>
          </p:cNvPr>
          <p:cNvPicPr>
            <a:picLocks noChangeAspect="1"/>
          </p:cNvPicPr>
          <p:nvPr/>
        </p:nvPicPr>
        <p:blipFill>
          <a:blip r:embed="rId3"/>
          <a:stretch>
            <a:fillRect/>
          </a:stretch>
        </p:blipFill>
        <p:spPr>
          <a:xfrm>
            <a:off x="2915816" y="766447"/>
            <a:ext cx="2712955" cy="548688"/>
          </a:xfrm>
          <a:prstGeom prst="rect">
            <a:avLst/>
          </a:prstGeom>
        </p:spPr>
      </p:pic>
      <p:pic>
        <p:nvPicPr>
          <p:cNvPr id="8" name="Grafik 7">
            <a:extLst>
              <a:ext uri="{FF2B5EF4-FFF2-40B4-BE49-F238E27FC236}">
                <a16:creationId xmlns:a16="http://schemas.microsoft.com/office/drawing/2014/main" id="{9E408D22-1E6D-4A7A-90F2-EEA70685F08F}"/>
              </a:ext>
            </a:extLst>
          </p:cNvPr>
          <p:cNvPicPr>
            <a:picLocks noChangeAspect="1"/>
          </p:cNvPicPr>
          <p:nvPr/>
        </p:nvPicPr>
        <p:blipFill>
          <a:blip r:embed="rId4"/>
          <a:stretch>
            <a:fillRect/>
          </a:stretch>
        </p:blipFill>
        <p:spPr>
          <a:xfrm>
            <a:off x="1547664" y="1480410"/>
            <a:ext cx="5128704" cy="662997"/>
          </a:xfrm>
          <a:prstGeom prst="rect">
            <a:avLst/>
          </a:prstGeom>
        </p:spPr>
      </p:pic>
      <p:pic>
        <p:nvPicPr>
          <p:cNvPr id="10" name="Grafik 9">
            <a:extLst>
              <a:ext uri="{FF2B5EF4-FFF2-40B4-BE49-F238E27FC236}">
                <a16:creationId xmlns:a16="http://schemas.microsoft.com/office/drawing/2014/main" id="{32592A13-3114-4635-9052-06D0E3738900}"/>
              </a:ext>
            </a:extLst>
          </p:cNvPr>
          <p:cNvPicPr>
            <a:picLocks noChangeAspect="1"/>
          </p:cNvPicPr>
          <p:nvPr/>
        </p:nvPicPr>
        <p:blipFill>
          <a:blip r:embed="rId5"/>
          <a:stretch>
            <a:fillRect/>
          </a:stretch>
        </p:blipFill>
        <p:spPr>
          <a:xfrm>
            <a:off x="1763688" y="2376752"/>
            <a:ext cx="5349704" cy="662997"/>
          </a:xfrm>
          <a:prstGeom prst="rect">
            <a:avLst/>
          </a:prstGeom>
        </p:spPr>
      </p:pic>
      <p:sp>
        <p:nvSpPr>
          <p:cNvPr id="11" name="Textfeld 10">
            <a:extLst>
              <a:ext uri="{FF2B5EF4-FFF2-40B4-BE49-F238E27FC236}">
                <a16:creationId xmlns:a16="http://schemas.microsoft.com/office/drawing/2014/main" id="{F44BC048-4D33-4AF3-AFDD-F9521F2237B6}"/>
              </a:ext>
            </a:extLst>
          </p:cNvPr>
          <p:cNvSpPr txBox="1"/>
          <p:nvPr/>
        </p:nvSpPr>
        <p:spPr>
          <a:xfrm>
            <a:off x="1043608" y="3147814"/>
            <a:ext cx="6984776" cy="830997"/>
          </a:xfrm>
          <a:prstGeom prst="rect">
            <a:avLst/>
          </a:prstGeom>
          <a:noFill/>
        </p:spPr>
        <p:txBody>
          <a:bodyPr wrap="square" rtlCol="0">
            <a:spAutoFit/>
          </a:bodyPr>
          <a:lstStyle/>
          <a:p>
            <a:r>
              <a:rPr lang="en-US" dirty="0"/>
              <a:t>Pick the imputation of model with smallest error (highest weight)</a:t>
            </a:r>
            <a:endParaRPr lang="de-DE" dirty="0"/>
          </a:p>
        </p:txBody>
      </p:sp>
      <p:sp>
        <p:nvSpPr>
          <p:cNvPr id="2" name="Footer Placeholder 1">
            <a:extLst>
              <a:ext uri="{FF2B5EF4-FFF2-40B4-BE49-F238E27FC236}">
                <a16:creationId xmlns:a16="http://schemas.microsoft.com/office/drawing/2014/main" id="{D2B8C8BC-1417-C057-01AC-01655789922B}"/>
              </a:ext>
            </a:extLst>
          </p:cNvPr>
          <p:cNvSpPr>
            <a:spLocks noGrp="1"/>
          </p:cNvSpPr>
          <p:nvPr>
            <p:ph type="ftr" sz="quarter" idx="11"/>
          </p:nvPr>
        </p:nvSpPr>
        <p:spPr/>
        <p:txBody>
          <a:bodyPr/>
          <a:lstStyle/>
          <a:p>
            <a:r>
              <a:rPr lang="it-IT"/>
              <a:t>Tutorial @ IE2025 | christian.beyer@ovgu.de 24.06.2025</a:t>
            </a:r>
            <a:endParaRPr lang="en-GB" dirty="0"/>
          </a:p>
        </p:txBody>
      </p:sp>
      <p:sp>
        <p:nvSpPr>
          <p:cNvPr id="7" name="Slide Number Placeholder 6">
            <a:extLst>
              <a:ext uri="{FF2B5EF4-FFF2-40B4-BE49-F238E27FC236}">
                <a16:creationId xmlns:a16="http://schemas.microsoft.com/office/drawing/2014/main" id="{21D65598-4C78-DB43-3161-3F227C6DEE09}"/>
              </a:ext>
            </a:extLst>
          </p:cNvPr>
          <p:cNvSpPr>
            <a:spLocks noGrp="1"/>
          </p:cNvSpPr>
          <p:nvPr>
            <p:ph type="sldNum" sz="quarter" idx="12"/>
          </p:nvPr>
        </p:nvSpPr>
        <p:spPr/>
        <p:txBody>
          <a:bodyPr/>
          <a:lstStyle/>
          <a:p>
            <a:fld id="{8E024F8E-A03E-4AAA-A06E-73FE51DB7709}" type="slidenum">
              <a:rPr lang="en-GB" smtClean="0"/>
              <a:t>46</a:t>
            </a:fld>
            <a:endParaRPr lang="en-GB"/>
          </a:p>
        </p:txBody>
      </p:sp>
    </p:spTree>
    <p:extLst>
      <p:ext uri="{BB962C8B-B14F-4D97-AF65-F5344CB8AC3E}">
        <p14:creationId xmlns:p14="http://schemas.microsoft.com/office/powerpoint/2010/main" val="38243904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79FA09E-5D6A-74DE-C582-B4D74BA54348}"/>
              </a:ext>
            </a:extLst>
          </p:cNvPr>
          <p:cNvSpPr>
            <a:spLocks noGrp="1"/>
          </p:cNvSpPr>
          <p:nvPr>
            <p:ph type="title"/>
          </p:nvPr>
        </p:nvSpPr>
        <p:spPr/>
        <p:txBody>
          <a:bodyPr/>
          <a:lstStyle/>
          <a:p>
            <a:r>
              <a:rPr lang="en-US" dirty="0"/>
              <a:t>Cost-aware active feature acquisition (AFA)</a:t>
            </a:r>
            <a:endParaRPr lang="en-GB" dirty="0"/>
          </a:p>
        </p:txBody>
      </p:sp>
      <p:sp>
        <p:nvSpPr>
          <p:cNvPr id="10" name="Text Placeholder 9">
            <a:extLst>
              <a:ext uri="{FF2B5EF4-FFF2-40B4-BE49-F238E27FC236}">
                <a16:creationId xmlns:a16="http://schemas.microsoft.com/office/drawing/2014/main" id="{CD3AAC9F-1D63-2081-B449-56398BC95D37}"/>
              </a:ext>
            </a:extLst>
          </p:cNvPr>
          <p:cNvSpPr>
            <a:spLocks noGrp="1"/>
          </p:cNvSpPr>
          <p:nvPr>
            <p:ph type="body" sz="quarter" idx="10"/>
          </p:nvPr>
        </p:nvSpPr>
        <p:spPr>
          <a:xfrm>
            <a:off x="604541" y="915566"/>
            <a:ext cx="3103363" cy="3096344"/>
          </a:xfrm>
        </p:spPr>
        <p:txBody>
          <a:bodyPr/>
          <a:lstStyle/>
          <a:p>
            <a:pPr>
              <a:buSzPct val="100000"/>
            </a:pPr>
            <a:r>
              <a:rPr lang="en-US" sz="2000" dirty="0"/>
              <a:t>Consider scenarios where missing feature values can be acquired for a cost</a:t>
            </a:r>
          </a:p>
          <a:p>
            <a:pPr>
              <a:buSzPct val="100000"/>
            </a:pPr>
            <a:r>
              <a:rPr lang="en-US" sz="2000" b="1" dirty="0"/>
              <a:t>The missing data is simulated to be missing completely at random</a:t>
            </a:r>
          </a:p>
          <a:p>
            <a:pPr>
              <a:buSzPct val="100000"/>
            </a:pPr>
            <a:r>
              <a:rPr lang="en-US" sz="2000" dirty="0"/>
              <a:t>Subfield of active learning</a:t>
            </a:r>
          </a:p>
        </p:txBody>
      </p:sp>
      <p:sp>
        <p:nvSpPr>
          <p:cNvPr id="9" name="Text Placeholder 8">
            <a:extLst>
              <a:ext uri="{FF2B5EF4-FFF2-40B4-BE49-F238E27FC236}">
                <a16:creationId xmlns:a16="http://schemas.microsoft.com/office/drawing/2014/main" id="{0971E3A2-C782-8A8C-4D8F-B0A264A4413A}"/>
              </a:ext>
            </a:extLst>
          </p:cNvPr>
          <p:cNvSpPr>
            <a:spLocks noGrp="1"/>
          </p:cNvSpPr>
          <p:nvPr>
            <p:ph type="body" sz="half" idx="2"/>
          </p:nvPr>
        </p:nvSpPr>
        <p:spPr/>
        <p:txBody>
          <a:bodyPr/>
          <a:lstStyle/>
          <a:p>
            <a:endParaRPr lang="en-GB" dirty="0"/>
          </a:p>
        </p:txBody>
      </p:sp>
      <p:sp>
        <p:nvSpPr>
          <p:cNvPr id="7" name="Footer Placeholder 6">
            <a:extLst>
              <a:ext uri="{FF2B5EF4-FFF2-40B4-BE49-F238E27FC236}">
                <a16:creationId xmlns:a16="http://schemas.microsoft.com/office/drawing/2014/main" id="{6103CDFC-9C78-B161-2CA0-D3757A032293}"/>
              </a:ext>
            </a:extLst>
          </p:cNvPr>
          <p:cNvSpPr>
            <a:spLocks noGrp="1"/>
          </p:cNvSpPr>
          <p:nvPr>
            <p:ph type="ftr" sz="quarter" idx="11"/>
          </p:nvPr>
        </p:nvSpPr>
        <p:spPr/>
        <p:txBody>
          <a:bodyPr/>
          <a:lstStyle/>
          <a:p>
            <a:r>
              <a:rPr lang="it-IT"/>
              <a:t>Tutorial @ IE2025 | christian.beyer@ovgu.de 24.06.2025</a:t>
            </a:r>
            <a:endParaRPr lang="en-GB" dirty="0"/>
          </a:p>
        </p:txBody>
      </p:sp>
      <p:sp>
        <p:nvSpPr>
          <p:cNvPr id="8" name="Slide Number Placeholder 7">
            <a:extLst>
              <a:ext uri="{FF2B5EF4-FFF2-40B4-BE49-F238E27FC236}">
                <a16:creationId xmlns:a16="http://schemas.microsoft.com/office/drawing/2014/main" id="{108998B2-ABF9-888C-F918-A450C13ADB3E}"/>
              </a:ext>
            </a:extLst>
          </p:cNvPr>
          <p:cNvSpPr>
            <a:spLocks noGrp="1"/>
          </p:cNvSpPr>
          <p:nvPr>
            <p:ph type="sldNum" sz="quarter" idx="12"/>
          </p:nvPr>
        </p:nvSpPr>
        <p:spPr/>
        <p:txBody>
          <a:bodyPr/>
          <a:lstStyle/>
          <a:p>
            <a:fld id="{8E024F8E-A03E-4AAA-A06E-73FE51DB7709}" type="slidenum">
              <a:rPr lang="en-GB" smtClean="0"/>
              <a:t>5</a:t>
            </a:fld>
            <a:endParaRPr lang="en-GB"/>
          </a:p>
        </p:txBody>
      </p:sp>
      <p:graphicFrame>
        <p:nvGraphicFramePr>
          <p:cNvPr id="2" name="Table 1">
            <a:extLst>
              <a:ext uri="{FF2B5EF4-FFF2-40B4-BE49-F238E27FC236}">
                <a16:creationId xmlns:a16="http://schemas.microsoft.com/office/drawing/2014/main" id="{70E5D341-FCEB-6135-C96C-36D64B44E57F}"/>
              </a:ext>
            </a:extLst>
          </p:cNvPr>
          <p:cNvGraphicFramePr>
            <a:graphicFrameLocks noGrp="1"/>
          </p:cNvGraphicFramePr>
          <p:nvPr>
            <p:extLst>
              <p:ext uri="{D42A27DB-BD31-4B8C-83A1-F6EECF244321}">
                <p14:modId xmlns:p14="http://schemas.microsoft.com/office/powerpoint/2010/main" val="2821673393"/>
              </p:ext>
            </p:extLst>
          </p:nvPr>
        </p:nvGraphicFramePr>
        <p:xfrm>
          <a:off x="4081686" y="1282681"/>
          <a:ext cx="4752527" cy="2809809"/>
        </p:xfrm>
        <a:graphic>
          <a:graphicData uri="http://schemas.openxmlformats.org/drawingml/2006/table">
            <a:tbl>
              <a:tblPr firstRow="1" bandRow="1">
                <a:tableStyleId>{5C22544A-7EE6-4342-B048-85BDC9FD1C3A}</a:tableStyleId>
              </a:tblPr>
              <a:tblGrid>
                <a:gridCol w="950505">
                  <a:extLst>
                    <a:ext uri="{9D8B030D-6E8A-4147-A177-3AD203B41FA5}">
                      <a16:colId xmlns:a16="http://schemas.microsoft.com/office/drawing/2014/main" val="4254102605"/>
                    </a:ext>
                  </a:extLst>
                </a:gridCol>
                <a:gridCol w="1051491">
                  <a:extLst>
                    <a:ext uri="{9D8B030D-6E8A-4147-A177-3AD203B41FA5}">
                      <a16:colId xmlns:a16="http://schemas.microsoft.com/office/drawing/2014/main" val="3831565462"/>
                    </a:ext>
                  </a:extLst>
                </a:gridCol>
                <a:gridCol w="1131563">
                  <a:extLst>
                    <a:ext uri="{9D8B030D-6E8A-4147-A177-3AD203B41FA5}">
                      <a16:colId xmlns:a16="http://schemas.microsoft.com/office/drawing/2014/main" val="100654961"/>
                    </a:ext>
                  </a:extLst>
                </a:gridCol>
                <a:gridCol w="898889">
                  <a:extLst>
                    <a:ext uri="{9D8B030D-6E8A-4147-A177-3AD203B41FA5}">
                      <a16:colId xmlns:a16="http://schemas.microsoft.com/office/drawing/2014/main" val="56868098"/>
                    </a:ext>
                  </a:extLst>
                </a:gridCol>
                <a:gridCol w="720079">
                  <a:extLst>
                    <a:ext uri="{9D8B030D-6E8A-4147-A177-3AD203B41FA5}">
                      <a16:colId xmlns:a16="http://schemas.microsoft.com/office/drawing/2014/main" val="108637969"/>
                    </a:ext>
                  </a:extLst>
                </a:gridCol>
              </a:tblGrid>
              <a:tr h="521796">
                <a:tc>
                  <a:txBody>
                    <a:bodyPr/>
                    <a:lstStyle/>
                    <a:p>
                      <a:r>
                        <a:rPr lang="en-US" b="0" dirty="0"/>
                        <a:t>Age</a:t>
                      </a:r>
                    </a:p>
                  </a:txBody>
                  <a:tcPr/>
                </a:tc>
                <a:tc>
                  <a:txBody>
                    <a:bodyPr/>
                    <a:lstStyle/>
                    <a:p>
                      <a:r>
                        <a:rPr lang="en-US" b="0" dirty="0"/>
                        <a:t>Weight</a:t>
                      </a:r>
                    </a:p>
                  </a:txBody>
                  <a:tcPr/>
                </a:tc>
                <a:tc>
                  <a:txBody>
                    <a:bodyPr/>
                    <a:lstStyle/>
                    <a:p>
                      <a:r>
                        <a:rPr lang="en-US" b="0" dirty="0"/>
                        <a:t>Blood Type</a:t>
                      </a:r>
                    </a:p>
                  </a:txBody>
                  <a:tcPr/>
                </a:tc>
                <a:tc>
                  <a:txBody>
                    <a:bodyPr/>
                    <a:lstStyle/>
                    <a:p>
                      <a:r>
                        <a:rPr lang="en-US" b="0" dirty="0"/>
                        <a:t>Smoker</a:t>
                      </a:r>
                    </a:p>
                  </a:txBody>
                  <a:tcPr/>
                </a:tc>
                <a:tc>
                  <a:txBody>
                    <a:bodyPr/>
                    <a:lstStyle/>
                    <a:p>
                      <a:r>
                        <a:rPr lang="en-US" dirty="0"/>
                        <a:t>Class</a:t>
                      </a:r>
                    </a:p>
                  </a:txBody>
                  <a:tcPr/>
                </a:tc>
                <a:extLst>
                  <a:ext uri="{0D108BD9-81ED-4DB2-BD59-A6C34878D82A}">
                    <a16:rowId xmlns:a16="http://schemas.microsoft.com/office/drawing/2014/main" val="2685511309"/>
                  </a:ext>
                </a:extLst>
              </a:tr>
              <a:tr h="326859">
                <a:tc>
                  <a:txBody>
                    <a:bodyPr/>
                    <a:lstStyle/>
                    <a:p>
                      <a:r>
                        <a:rPr lang="en-US" dirty="0"/>
                        <a:t>24</a:t>
                      </a:r>
                    </a:p>
                  </a:txBody>
                  <a:tcPr/>
                </a:tc>
                <a:tc>
                  <a:txBody>
                    <a:bodyPr/>
                    <a:lstStyle/>
                    <a:p>
                      <a:r>
                        <a:rPr lang="en-US" dirty="0"/>
                        <a:t>68</a:t>
                      </a:r>
                    </a:p>
                  </a:txBody>
                  <a:tcPr/>
                </a:tc>
                <a:tc>
                  <a:txBody>
                    <a:bodyPr/>
                    <a:lstStyle/>
                    <a:p>
                      <a:r>
                        <a:rPr lang="en-US" dirty="0"/>
                        <a:t>A</a:t>
                      </a:r>
                    </a:p>
                  </a:txBody>
                  <a:tcPr/>
                </a:tc>
                <a:tc>
                  <a:txBody>
                    <a:bodyPr/>
                    <a:lstStyle/>
                    <a:p>
                      <a:r>
                        <a:rPr lang="en-US" dirty="0"/>
                        <a:t>yes</a:t>
                      </a:r>
                    </a:p>
                  </a:txBody>
                  <a:tcPr/>
                </a:tc>
                <a:tc>
                  <a:txBody>
                    <a:bodyPr/>
                    <a:lstStyle/>
                    <a:p>
                      <a:r>
                        <a:rPr lang="en-US" b="1" dirty="0"/>
                        <a:t>pos</a:t>
                      </a:r>
                    </a:p>
                  </a:txBody>
                  <a:tcPr/>
                </a:tc>
                <a:extLst>
                  <a:ext uri="{0D108BD9-81ED-4DB2-BD59-A6C34878D82A}">
                    <a16:rowId xmlns:a16="http://schemas.microsoft.com/office/drawing/2014/main" val="1957192052"/>
                  </a:ext>
                </a:extLst>
              </a:tr>
              <a:tr h="326859">
                <a:tc>
                  <a:txBody>
                    <a:bodyPr/>
                    <a:lstStyle/>
                    <a:p>
                      <a:r>
                        <a:rPr lang="en-US" dirty="0"/>
                        <a:t>38</a:t>
                      </a:r>
                    </a:p>
                  </a:txBody>
                  <a:tcPr/>
                </a:tc>
                <a:tc>
                  <a:txBody>
                    <a:bodyPr/>
                    <a:lstStyle/>
                    <a:p>
                      <a:r>
                        <a:rPr lang="en-US" dirty="0"/>
                        <a:t>74</a:t>
                      </a:r>
                    </a:p>
                  </a:txBody>
                  <a:tcPr/>
                </a:tc>
                <a:tc>
                  <a:txBody>
                    <a:bodyPr/>
                    <a:lstStyle/>
                    <a:p>
                      <a:r>
                        <a:rPr lang="en-US" dirty="0"/>
                        <a:t>B</a:t>
                      </a:r>
                    </a:p>
                  </a:txBody>
                  <a:tcPr/>
                </a:tc>
                <a:tc>
                  <a:txBody>
                    <a:bodyPr/>
                    <a:lstStyle/>
                    <a:p>
                      <a:r>
                        <a:rPr lang="en-US" dirty="0"/>
                        <a:t>no</a:t>
                      </a:r>
                    </a:p>
                  </a:txBody>
                  <a:tcPr/>
                </a:tc>
                <a:tc>
                  <a:txBody>
                    <a:bodyPr/>
                    <a:lstStyle/>
                    <a:p>
                      <a:r>
                        <a:rPr lang="en-US" b="1" dirty="0"/>
                        <a:t>pos</a:t>
                      </a:r>
                    </a:p>
                  </a:txBody>
                  <a:tcPr/>
                </a:tc>
                <a:extLst>
                  <a:ext uri="{0D108BD9-81ED-4DB2-BD59-A6C34878D82A}">
                    <a16:rowId xmlns:a16="http://schemas.microsoft.com/office/drawing/2014/main" val="2296469940"/>
                  </a:ext>
                </a:extLst>
              </a:tr>
              <a:tr h="326859">
                <a:tc>
                  <a:txBody>
                    <a:bodyPr/>
                    <a:lstStyle/>
                    <a:p>
                      <a:r>
                        <a:rPr lang="en-US" dirty="0"/>
                        <a:t>61</a:t>
                      </a:r>
                    </a:p>
                  </a:txBody>
                  <a:tcPr/>
                </a:tc>
                <a:tc>
                  <a:txBody>
                    <a:bodyPr/>
                    <a:lstStyle/>
                    <a:p>
                      <a:r>
                        <a:rPr lang="en-US" dirty="0"/>
                        <a:t>71</a:t>
                      </a:r>
                    </a:p>
                  </a:txBody>
                  <a:tcPr/>
                </a:tc>
                <a:tc>
                  <a:txBody>
                    <a:bodyPr/>
                    <a:lstStyle/>
                    <a:p>
                      <a:r>
                        <a:rPr lang="en-US" dirty="0"/>
                        <a:t>AB</a:t>
                      </a:r>
                    </a:p>
                  </a:txBody>
                  <a:tcPr/>
                </a:tc>
                <a:tc>
                  <a:txBody>
                    <a:bodyPr/>
                    <a:lstStyle/>
                    <a:p>
                      <a:r>
                        <a:rPr lang="en-US" dirty="0"/>
                        <a:t>no</a:t>
                      </a:r>
                    </a:p>
                  </a:txBody>
                  <a:tcPr/>
                </a:tc>
                <a:tc>
                  <a:txBody>
                    <a:bodyPr/>
                    <a:lstStyle/>
                    <a:p>
                      <a:r>
                        <a:rPr lang="en-US" b="1" dirty="0"/>
                        <a:t>neg</a:t>
                      </a:r>
                    </a:p>
                  </a:txBody>
                  <a:tcPr/>
                </a:tc>
                <a:extLst>
                  <a:ext uri="{0D108BD9-81ED-4DB2-BD59-A6C34878D82A}">
                    <a16:rowId xmlns:a16="http://schemas.microsoft.com/office/drawing/2014/main" val="186308187"/>
                  </a:ext>
                </a:extLst>
              </a:tr>
              <a:tr h="326859">
                <a:tc>
                  <a:txBody>
                    <a:bodyPr/>
                    <a:lstStyle/>
                    <a:p>
                      <a:r>
                        <a:rPr lang="en-US" dirty="0"/>
                        <a:t>55</a:t>
                      </a:r>
                    </a:p>
                  </a:txBody>
                  <a:tcPr/>
                </a:tc>
                <a:tc>
                  <a:txBody>
                    <a:bodyPr/>
                    <a:lstStyle/>
                    <a:p>
                      <a:r>
                        <a:rPr lang="en-US" dirty="0"/>
                        <a:t>90</a:t>
                      </a:r>
                    </a:p>
                  </a:txBody>
                  <a:tcPr/>
                </a:tc>
                <a:tc>
                  <a:txBody>
                    <a:bodyPr/>
                    <a:lstStyle/>
                    <a:p>
                      <a:r>
                        <a:rPr lang="en-US" dirty="0"/>
                        <a:t>AB</a:t>
                      </a:r>
                    </a:p>
                  </a:txBody>
                  <a:tcPr/>
                </a:tc>
                <a:tc>
                  <a:txBody>
                    <a:bodyPr/>
                    <a:lstStyle/>
                    <a:p>
                      <a:r>
                        <a:rPr lang="en-US" dirty="0"/>
                        <a:t>no</a:t>
                      </a:r>
                    </a:p>
                  </a:txBody>
                  <a:tcPr/>
                </a:tc>
                <a:tc>
                  <a:txBody>
                    <a:bodyPr/>
                    <a:lstStyle/>
                    <a:p>
                      <a:r>
                        <a:rPr lang="en-US" b="1" dirty="0"/>
                        <a:t>pos</a:t>
                      </a:r>
                    </a:p>
                  </a:txBody>
                  <a:tcPr/>
                </a:tc>
                <a:extLst>
                  <a:ext uri="{0D108BD9-81ED-4DB2-BD59-A6C34878D82A}">
                    <a16:rowId xmlns:a16="http://schemas.microsoft.com/office/drawing/2014/main" val="3821261661"/>
                  </a:ext>
                </a:extLst>
              </a:tr>
              <a:tr h="326859">
                <a:tc>
                  <a:txBody>
                    <a:bodyPr/>
                    <a:lstStyle/>
                    <a:p>
                      <a:r>
                        <a:rPr lang="en-US" dirty="0"/>
                        <a:t>17</a:t>
                      </a:r>
                    </a:p>
                  </a:txBody>
                  <a:tcPr/>
                </a:tc>
                <a:tc>
                  <a:txBody>
                    <a:bodyPr/>
                    <a:lstStyle/>
                    <a:p>
                      <a:r>
                        <a:rPr lang="en-US" dirty="0"/>
                        <a:t>60</a:t>
                      </a:r>
                    </a:p>
                  </a:txBody>
                  <a:tcPr/>
                </a:tc>
                <a:tc>
                  <a:txBody>
                    <a:bodyPr/>
                    <a:lstStyle/>
                    <a:p>
                      <a:r>
                        <a:rPr lang="en-US" dirty="0"/>
                        <a:t>B</a:t>
                      </a:r>
                    </a:p>
                  </a:txBody>
                  <a:tcPr/>
                </a:tc>
                <a:tc>
                  <a:txBody>
                    <a:bodyPr/>
                    <a:lstStyle/>
                    <a:p>
                      <a:r>
                        <a:rPr lang="en-US" dirty="0"/>
                        <a:t>yes</a:t>
                      </a:r>
                    </a:p>
                  </a:txBody>
                  <a:tcPr/>
                </a:tc>
                <a:tc>
                  <a:txBody>
                    <a:bodyPr/>
                    <a:lstStyle/>
                    <a:p>
                      <a:r>
                        <a:rPr lang="en-US" b="1" dirty="0"/>
                        <a:t>neg</a:t>
                      </a:r>
                    </a:p>
                  </a:txBody>
                  <a:tcPr/>
                </a:tc>
                <a:extLst>
                  <a:ext uri="{0D108BD9-81ED-4DB2-BD59-A6C34878D82A}">
                    <a16:rowId xmlns:a16="http://schemas.microsoft.com/office/drawing/2014/main" val="21330732"/>
                  </a:ext>
                </a:extLst>
              </a:tr>
              <a:tr h="326859">
                <a:tc>
                  <a:txBody>
                    <a:bodyPr/>
                    <a:lstStyle/>
                    <a:p>
                      <a:r>
                        <a:rPr lang="en-US" dirty="0"/>
                        <a:t>47</a:t>
                      </a:r>
                    </a:p>
                  </a:txBody>
                  <a:tcPr/>
                </a:tc>
                <a:tc>
                  <a:txBody>
                    <a:bodyPr/>
                    <a:lstStyle/>
                    <a:p>
                      <a:r>
                        <a:rPr lang="en-US" dirty="0"/>
                        <a:t>84</a:t>
                      </a:r>
                    </a:p>
                  </a:txBody>
                  <a:tcPr/>
                </a:tc>
                <a:tc>
                  <a:txBody>
                    <a:bodyPr/>
                    <a:lstStyle/>
                    <a:p>
                      <a:r>
                        <a:rPr lang="en-US" dirty="0"/>
                        <a:t>0</a:t>
                      </a:r>
                    </a:p>
                  </a:txBody>
                  <a:tcPr/>
                </a:tc>
                <a:tc>
                  <a:txBody>
                    <a:bodyPr/>
                    <a:lstStyle/>
                    <a:p>
                      <a:r>
                        <a:rPr lang="en-US" dirty="0"/>
                        <a:t>yes</a:t>
                      </a:r>
                    </a:p>
                  </a:txBody>
                  <a:tcPr/>
                </a:tc>
                <a:tc>
                  <a:txBody>
                    <a:bodyPr/>
                    <a:lstStyle/>
                    <a:p>
                      <a:r>
                        <a:rPr lang="en-US" b="1" dirty="0"/>
                        <a:t>neg</a:t>
                      </a:r>
                    </a:p>
                  </a:txBody>
                  <a:tcPr/>
                </a:tc>
                <a:extLst>
                  <a:ext uri="{0D108BD9-81ED-4DB2-BD59-A6C34878D82A}">
                    <a16:rowId xmlns:a16="http://schemas.microsoft.com/office/drawing/2014/main" val="1451852060"/>
                  </a:ext>
                </a:extLst>
              </a:tr>
              <a:tr h="326859">
                <a:tc>
                  <a:txBody>
                    <a:bodyPr/>
                    <a:lstStyle/>
                    <a:p>
                      <a:r>
                        <a:rPr lang="en-US" dirty="0"/>
                        <a:t>39</a:t>
                      </a:r>
                    </a:p>
                  </a:txBody>
                  <a:tcPr/>
                </a:tc>
                <a:tc>
                  <a:txBody>
                    <a:bodyPr/>
                    <a:lstStyle/>
                    <a:p>
                      <a:r>
                        <a:rPr lang="en-US" dirty="0"/>
                        <a:t>81</a:t>
                      </a:r>
                    </a:p>
                  </a:txBody>
                  <a:tcPr/>
                </a:tc>
                <a:tc>
                  <a:txBody>
                    <a:bodyPr/>
                    <a:lstStyle/>
                    <a:p>
                      <a:r>
                        <a:rPr lang="en-US" dirty="0"/>
                        <a:t>A</a:t>
                      </a:r>
                    </a:p>
                  </a:txBody>
                  <a:tcPr/>
                </a:tc>
                <a:tc>
                  <a:txBody>
                    <a:bodyPr/>
                    <a:lstStyle/>
                    <a:p>
                      <a:r>
                        <a:rPr lang="en-US" dirty="0"/>
                        <a:t>no</a:t>
                      </a:r>
                    </a:p>
                  </a:txBody>
                  <a:tcPr/>
                </a:tc>
                <a:tc>
                  <a:txBody>
                    <a:bodyPr/>
                    <a:lstStyle/>
                    <a:p>
                      <a:r>
                        <a:rPr lang="en-US" b="1" dirty="0"/>
                        <a:t>pos</a:t>
                      </a:r>
                    </a:p>
                  </a:txBody>
                  <a:tcPr/>
                </a:tc>
                <a:extLst>
                  <a:ext uri="{0D108BD9-81ED-4DB2-BD59-A6C34878D82A}">
                    <a16:rowId xmlns:a16="http://schemas.microsoft.com/office/drawing/2014/main" val="2254636928"/>
                  </a:ext>
                </a:extLst>
              </a:tr>
            </a:tbl>
          </a:graphicData>
        </a:graphic>
      </p:graphicFrame>
      <p:sp>
        <p:nvSpPr>
          <p:cNvPr id="3" name="TextBox 2">
            <a:extLst>
              <a:ext uri="{FF2B5EF4-FFF2-40B4-BE49-F238E27FC236}">
                <a16:creationId xmlns:a16="http://schemas.microsoft.com/office/drawing/2014/main" id="{ECD51A45-C26C-78D0-F16B-B9C866263CA3}"/>
              </a:ext>
            </a:extLst>
          </p:cNvPr>
          <p:cNvSpPr txBox="1"/>
          <p:nvPr/>
        </p:nvSpPr>
        <p:spPr>
          <a:xfrm>
            <a:off x="4716016" y="778268"/>
            <a:ext cx="3240360" cy="461665"/>
          </a:xfrm>
          <a:prstGeom prst="rect">
            <a:avLst/>
          </a:prstGeom>
          <a:noFill/>
        </p:spPr>
        <p:txBody>
          <a:bodyPr wrap="square" rtlCol="0">
            <a:spAutoFit/>
          </a:bodyPr>
          <a:lstStyle/>
          <a:p>
            <a:r>
              <a:rPr lang="en-US" dirty="0"/>
              <a:t>Complete Data</a:t>
            </a:r>
          </a:p>
        </p:txBody>
      </p:sp>
    </p:spTree>
    <p:extLst>
      <p:ext uri="{BB962C8B-B14F-4D97-AF65-F5344CB8AC3E}">
        <p14:creationId xmlns:p14="http://schemas.microsoft.com/office/powerpoint/2010/main" val="16838789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79FA09E-5D6A-74DE-C582-B4D74BA54348}"/>
              </a:ext>
            </a:extLst>
          </p:cNvPr>
          <p:cNvSpPr>
            <a:spLocks noGrp="1"/>
          </p:cNvSpPr>
          <p:nvPr>
            <p:ph type="title"/>
          </p:nvPr>
        </p:nvSpPr>
        <p:spPr/>
        <p:txBody>
          <a:bodyPr/>
          <a:lstStyle/>
          <a:p>
            <a:r>
              <a:rPr lang="en-US" dirty="0"/>
              <a:t>Cost-aware active feature acquisition (AFA)</a:t>
            </a:r>
            <a:endParaRPr lang="en-GB" dirty="0"/>
          </a:p>
        </p:txBody>
      </p:sp>
      <p:sp>
        <p:nvSpPr>
          <p:cNvPr id="10" name="Text Placeholder 9">
            <a:extLst>
              <a:ext uri="{FF2B5EF4-FFF2-40B4-BE49-F238E27FC236}">
                <a16:creationId xmlns:a16="http://schemas.microsoft.com/office/drawing/2014/main" id="{CD3AAC9F-1D63-2081-B449-56398BC95D37}"/>
              </a:ext>
            </a:extLst>
          </p:cNvPr>
          <p:cNvSpPr>
            <a:spLocks noGrp="1"/>
          </p:cNvSpPr>
          <p:nvPr>
            <p:ph type="body" sz="quarter" idx="10"/>
          </p:nvPr>
        </p:nvSpPr>
        <p:spPr>
          <a:xfrm>
            <a:off x="604541" y="915566"/>
            <a:ext cx="3103363" cy="3096344"/>
          </a:xfrm>
        </p:spPr>
        <p:txBody>
          <a:bodyPr/>
          <a:lstStyle/>
          <a:p>
            <a:pPr>
              <a:buSzPct val="100000"/>
            </a:pPr>
            <a:r>
              <a:rPr lang="en-US" sz="2000" dirty="0"/>
              <a:t>Consider scenarios where missing feature values can be acquired for a cost</a:t>
            </a:r>
          </a:p>
          <a:p>
            <a:pPr>
              <a:buSzPct val="100000"/>
            </a:pPr>
            <a:r>
              <a:rPr lang="en-US" sz="2000" b="1" dirty="0"/>
              <a:t>The missing data is simulated to be missing completely at random</a:t>
            </a:r>
          </a:p>
          <a:p>
            <a:pPr>
              <a:buSzPct val="100000"/>
            </a:pPr>
            <a:r>
              <a:rPr lang="en-US" sz="2000" dirty="0"/>
              <a:t>Subfield of active learning</a:t>
            </a:r>
          </a:p>
        </p:txBody>
      </p:sp>
      <p:sp>
        <p:nvSpPr>
          <p:cNvPr id="9" name="Text Placeholder 8">
            <a:extLst>
              <a:ext uri="{FF2B5EF4-FFF2-40B4-BE49-F238E27FC236}">
                <a16:creationId xmlns:a16="http://schemas.microsoft.com/office/drawing/2014/main" id="{0971E3A2-C782-8A8C-4D8F-B0A264A4413A}"/>
              </a:ext>
            </a:extLst>
          </p:cNvPr>
          <p:cNvSpPr>
            <a:spLocks noGrp="1"/>
          </p:cNvSpPr>
          <p:nvPr>
            <p:ph type="body" sz="half" idx="2"/>
          </p:nvPr>
        </p:nvSpPr>
        <p:spPr/>
        <p:txBody>
          <a:bodyPr/>
          <a:lstStyle/>
          <a:p>
            <a:endParaRPr lang="en-GB" dirty="0"/>
          </a:p>
        </p:txBody>
      </p:sp>
      <p:sp>
        <p:nvSpPr>
          <p:cNvPr id="7" name="Footer Placeholder 6">
            <a:extLst>
              <a:ext uri="{FF2B5EF4-FFF2-40B4-BE49-F238E27FC236}">
                <a16:creationId xmlns:a16="http://schemas.microsoft.com/office/drawing/2014/main" id="{6103CDFC-9C78-B161-2CA0-D3757A032293}"/>
              </a:ext>
            </a:extLst>
          </p:cNvPr>
          <p:cNvSpPr>
            <a:spLocks noGrp="1"/>
          </p:cNvSpPr>
          <p:nvPr>
            <p:ph type="ftr" sz="quarter" idx="11"/>
          </p:nvPr>
        </p:nvSpPr>
        <p:spPr/>
        <p:txBody>
          <a:bodyPr/>
          <a:lstStyle/>
          <a:p>
            <a:r>
              <a:rPr lang="it-IT"/>
              <a:t>Tutorial @ IE2025 | christian.beyer@ovgu.de 24.06.2025</a:t>
            </a:r>
            <a:endParaRPr lang="en-GB" dirty="0"/>
          </a:p>
        </p:txBody>
      </p:sp>
      <p:sp>
        <p:nvSpPr>
          <p:cNvPr id="8" name="Slide Number Placeholder 7">
            <a:extLst>
              <a:ext uri="{FF2B5EF4-FFF2-40B4-BE49-F238E27FC236}">
                <a16:creationId xmlns:a16="http://schemas.microsoft.com/office/drawing/2014/main" id="{108998B2-ABF9-888C-F918-A450C13ADB3E}"/>
              </a:ext>
            </a:extLst>
          </p:cNvPr>
          <p:cNvSpPr>
            <a:spLocks noGrp="1"/>
          </p:cNvSpPr>
          <p:nvPr>
            <p:ph type="sldNum" sz="quarter" idx="12"/>
          </p:nvPr>
        </p:nvSpPr>
        <p:spPr/>
        <p:txBody>
          <a:bodyPr/>
          <a:lstStyle/>
          <a:p>
            <a:fld id="{8E024F8E-A03E-4AAA-A06E-73FE51DB7709}" type="slidenum">
              <a:rPr lang="en-GB" smtClean="0"/>
              <a:t>6</a:t>
            </a:fld>
            <a:endParaRPr lang="en-GB"/>
          </a:p>
        </p:txBody>
      </p:sp>
      <p:graphicFrame>
        <p:nvGraphicFramePr>
          <p:cNvPr id="2" name="Table 1">
            <a:extLst>
              <a:ext uri="{FF2B5EF4-FFF2-40B4-BE49-F238E27FC236}">
                <a16:creationId xmlns:a16="http://schemas.microsoft.com/office/drawing/2014/main" id="{70E5D341-FCEB-6135-C96C-36D64B44E57F}"/>
              </a:ext>
            </a:extLst>
          </p:cNvPr>
          <p:cNvGraphicFramePr>
            <a:graphicFrameLocks noGrp="1"/>
          </p:cNvGraphicFramePr>
          <p:nvPr>
            <p:extLst>
              <p:ext uri="{D42A27DB-BD31-4B8C-83A1-F6EECF244321}">
                <p14:modId xmlns:p14="http://schemas.microsoft.com/office/powerpoint/2010/main" val="3478630856"/>
              </p:ext>
            </p:extLst>
          </p:nvPr>
        </p:nvGraphicFramePr>
        <p:xfrm>
          <a:off x="4081686" y="1282681"/>
          <a:ext cx="4752527" cy="2809809"/>
        </p:xfrm>
        <a:graphic>
          <a:graphicData uri="http://schemas.openxmlformats.org/drawingml/2006/table">
            <a:tbl>
              <a:tblPr firstRow="1" bandRow="1">
                <a:tableStyleId>{5C22544A-7EE6-4342-B048-85BDC9FD1C3A}</a:tableStyleId>
              </a:tblPr>
              <a:tblGrid>
                <a:gridCol w="950505">
                  <a:extLst>
                    <a:ext uri="{9D8B030D-6E8A-4147-A177-3AD203B41FA5}">
                      <a16:colId xmlns:a16="http://schemas.microsoft.com/office/drawing/2014/main" val="4254102605"/>
                    </a:ext>
                  </a:extLst>
                </a:gridCol>
                <a:gridCol w="1051491">
                  <a:extLst>
                    <a:ext uri="{9D8B030D-6E8A-4147-A177-3AD203B41FA5}">
                      <a16:colId xmlns:a16="http://schemas.microsoft.com/office/drawing/2014/main" val="3831565462"/>
                    </a:ext>
                  </a:extLst>
                </a:gridCol>
                <a:gridCol w="1131563">
                  <a:extLst>
                    <a:ext uri="{9D8B030D-6E8A-4147-A177-3AD203B41FA5}">
                      <a16:colId xmlns:a16="http://schemas.microsoft.com/office/drawing/2014/main" val="100654961"/>
                    </a:ext>
                  </a:extLst>
                </a:gridCol>
                <a:gridCol w="898889">
                  <a:extLst>
                    <a:ext uri="{9D8B030D-6E8A-4147-A177-3AD203B41FA5}">
                      <a16:colId xmlns:a16="http://schemas.microsoft.com/office/drawing/2014/main" val="56868098"/>
                    </a:ext>
                  </a:extLst>
                </a:gridCol>
                <a:gridCol w="720079">
                  <a:extLst>
                    <a:ext uri="{9D8B030D-6E8A-4147-A177-3AD203B41FA5}">
                      <a16:colId xmlns:a16="http://schemas.microsoft.com/office/drawing/2014/main" val="108637969"/>
                    </a:ext>
                  </a:extLst>
                </a:gridCol>
              </a:tblGrid>
              <a:tr h="521796">
                <a:tc>
                  <a:txBody>
                    <a:bodyPr/>
                    <a:lstStyle/>
                    <a:p>
                      <a:r>
                        <a:rPr lang="en-US" b="0" dirty="0"/>
                        <a:t>Age</a:t>
                      </a:r>
                    </a:p>
                  </a:txBody>
                  <a:tcPr/>
                </a:tc>
                <a:tc>
                  <a:txBody>
                    <a:bodyPr/>
                    <a:lstStyle/>
                    <a:p>
                      <a:r>
                        <a:rPr lang="en-US" b="0" dirty="0"/>
                        <a:t>Weight</a:t>
                      </a:r>
                    </a:p>
                  </a:txBody>
                  <a:tcPr/>
                </a:tc>
                <a:tc>
                  <a:txBody>
                    <a:bodyPr/>
                    <a:lstStyle/>
                    <a:p>
                      <a:r>
                        <a:rPr lang="en-US" b="0" dirty="0"/>
                        <a:t>Blood Type</a:t>
                      </a:r>
                    </a:p>
                  </a:txBody>
                  <a:tcPr/>
                </a:tc>
                <a:tc>
                  <a:txBody>
                    <a:bodyPr/>
                    <a:lstStyle/>
                    <a:p>
                      <a:r>
                        <a:rPr lang="en-US" b="0" dirty="0"/>
                        <a:t>Smoker</a:t>
                      </a:r>
                    </a:p>
                  </a:txBody>
                  <a:tcPr/>
                </a:tc>
                <a:tc>
                  <a:txBody>
                    <a:bodyPr/>
                    <a:lstStyle/>
                    <a:p>
                      <a:r>
                        <a:rPr lang="en-US" dirty="0"/>
                        <a:t>Class</a:t>
                      </a:r>
                    </a:p>
                  </a:txBody>
                  <a:tcPr/>
                </a:tc>
                <a:extLst>
                  <a:ext uri="{0D108BD9-81ED-4DB2-BD59-A6C34878D82A}">
                    <a16:rowId xmlns:a16="http://schemas.microsoft.com/office/drawing/2014/main" val="2685511309"/>
                  </a:ext>
                </a:extLst>
              </a:tr>
              <a:tr h="326859">
                <a:tc>
                  <a:txBody>
                    <a:bodyPr/>
                    <a:lstStyle/>
                    <a:p>
                      <a:r>
                        <a:rPr lang="en-US" dirty="0">
                          <a:solidFill>
                            <a:srgbClr val="FF0000"/>
                          </a:solidFill>
                        </a:rPr>
                        <a:t>x</a:t>
                      </a:r>
                    </a:p>
                  </a:txBody>
                  <a:tcPr/>
                </a:tc>
                <a:tc>
                  <a:txBody>
                    <a:bodyPr/>
                    <a:lstStyle/>
                    <a:p>
                      <a:r>
                        <a:rPr lang="en-US" dirty="0"/>
                        <a:t>68</a:t>
                      </a:r>
                    </a:p>
                  </a:txBody>
                  <a:tcPr/>
                </a:tc>
                <a:tc>
                  <a:txBody>
                    <a:bodyPr/>
                    <a:lstStyle/>
                    <a:p>
                      <a:r>
                        <a:rPr lang="en-US" dirty="0">
                          <a:solidFill>
                            <a:srgbClr val="FF0000"/>
                          </a:solidFill>
                        </a:rPr>
                        <a:t>x</a:t>
                      </a:r>
                    </a:p>
                  </a:txBody>
                  <a:tcPr/>
                </a:tc>
                <a:tc>
                  <a:txBody>
                    <a:bodyPr/>
                    <a:lstStyle/>
                    <a:p>
                      <a:r>
                        <a:rPr lang="en-US" dirty="0">
                          <a:solidFill>
                            <a:srgbClr val="FF0000"/>
                          </a:solidFill>
                        </a:rPr>
                        <a:t>x</a:t>
                      </a:r>
                    </a:p>
                  </a:txBody>
                  <a:tcPr/>
                </a:tc>
                <a:tc>
                  <a:txBody>
                    <a:bodyPr/>
                    <a:lstStyle/>
                    <a:p>
                      <a:r>
                        <a:rPr lang="en-US" b="1" dirty="0"/>
                        <a:t>pos</a:t>
                      </a:r>
                    </a:p>
                  </a:txBody>
                  <a:tcPr/>
                </a:tc>
                <a:extLst>
                  <a:ext uri="{0D108BD9-81ED-4DB2-BD59-A6C34878D82A}">
                    <a16:rowId xmlns:a16="http://schemas.microsoft.com/office/drawing/2014/main" val="1957192052"/>
                  </a:ext>
                </a:extLst>
              </a:tr>
              <a:tr h="326859">
                <a:tc>
                  <a:txBody>
                    <a:bodyPr/>
                    <a:lstStyle/>
                    <a:p>
                      <a:r>
                        <a:rPr lang="en-US" dirty="0"/>
                        <a:t>38</a:t>
                      </a:r>
                    </a:p>
                  </a:txBody>
                  <a:tcPr/>
                </a:tc>
                <a:tc>
                  <a:txBody>
                    <a:bodyPr/>
                    <a:lstStyle/>
                    <a:p>
                      <a:r>
                        <a:rPr lang="en-US" dirty="0">
                          <a:solidFill>
                            <a:srgbClr val="FF0000"/>
                          </a:solidFill>
                        </a:rPr>
                        <a:t>x</a:t>
                      </a:r>
                    </a:p>
                  </a:txBody>
                  <a:tcPr/>
                </a:tc>
                <a:tc>
                  <a:txBody>
                    <a:bodyPr/>
                    <a:lstStyle/>
                    <a:p>
                      <a:r>
                        <a:rPr lang="en-US" dirty="0"/>
                        <a:t>B</a:t>
                      </a:r>
                    </a:p>
                  </a:txBody>
                  <a:tcPr/>
                </a:tc>
                <a:tc>
                  <a:txBody>
                    <a:bodyPr/>
                    <a:lstStyle/>
                    <a:p>
                      <a:r>
                        <a:rPr lang="en-US" dirty="0"/>
                        <a:t>no</a:t>
                      </a:r>
                    </a:p>
                  </a:txBody>
                  <a:tcPr/>
                </a:tc>
                <a:tc>
                  <a:txBody>
                    <a:bodyPr/>
                    <a:lstStyle/>
                    <a:p>
                      <a:r>
                        <a:rPr lang="en-US" b="1" dirty="0"/>
                        <a:t>pos</a:t>
                      </a:r>
                    </a:p>
                  </a:txBody>
                  <a:tcPr/>
                </a:tc>
                <a:extLst>
                  <a:ext uri="{0D108BD9-81ED-4DB2-BD59-A6C34878D82A}">
                    <a16:rowId xmlns:a16="http://schemas.microsoft.com/office/drawing/2014/main" val="2296469940"/>
                  </a:ext>
                </a:extLst>
              </a:tr>
              <a:tr h="326859">
                <a:tc>
                  <a:txBody>
                    <a:bodyPr/>
                    <a:lstStyle/>
                    <a:p>
                      <a:r>
                        <a:rPr lang="en-US" dirty="0">
                          <a:solidFill>
                            <a:srgbClr val="FF0000"/>
                          </a:solidFill>
                        </a:rPr>
                        <a:t>x</a:t>
                      </a:r>
                    </a:p>
                  </a:txBody>
                  <a:tcPr/>
                </a:tc>
                <a:tc>
                  <a:txBody>
                    <a:bodyPr/>
                    <a:lstStyle/>
                    <a:p>
                      <a:r>
                        <a:rPr lang="en-US" dirty="0">
                          <a:solidFill>
                            <a:srgbClr val="FF0000"/>
                          </a:solidFill>
                        </a:rPr>
                        <a:t>x</a:t>
                      </a:r>
                    </a:p>
                  </a:txBody>
                  <a:tcPr/>
                </a:tc>
                <a:tc>
                  <a:txBody>
                    <a:bodyPr/>
                    <a:lstStyle/>
                    <a:p>
                      <a:r>
                        <a:rPr lang="en-US" dirty="0"/>
                        <a:t>AB</a:t>
                      </a:r>
                    </a:p>
                  </a:txBody>
                  <a:tcPr/>
                </a:tc>
                <a:tc>
                  <a:txBody>
                    <a:bodyPr/>
                    <a:lstStyle/>
                    <a:p>
                      <a:r>
                        <a:rPr lang="en-US" dirty="0">
                          <a:solidFill>
                            <a:srgbClr val="FF0000"/>
                          </a:solidFill>
                        </a:rPr>
                        <a:t>x</a:t>
                      </a:r>
                    </a:p>
                  </a:txBody>
                  <a:tcPr/>
                </a:tc>
                <a:tc>
                  <a:txBody>
                    <a:bodyPr/>
                    <a:lstStyle/>
                    <a:p>
                      <a:r>
                        <a:rPr lang="en-US" b="1" dirty="0"/>
                        <a:t>neg</a:t>
                      </a:r>
                    </a:p>
                  </a:txBody>
                  <a:tcPr/>
                </a:tc>
                <a:extLst>
                  <a:ext uri="{0D108BD9-81ED-4DB2-BD59-A6C34878D82A}">
                    <a16:rowId xmlns:a16="http://schemas.microsoft.com/office/drawing/2014/main" val="186308187"/>
                  </a:ext>
                </a:extLst>
              </a:tr>
              <a:tr h="326859">
                <a:tc>
                  <a:txBody>
                    <a:bodyPr/>
                    <a:lstStyle/>
                    <a:p>
                      <a:r>
                        <a:rPr lang="en-US" dirty="0">
                          <a:solidFill>
                            <a:srgbClr val="FF0000"/>
                          </a:solidFill>
                        </a:rPr>
                        <a:t>x</a:t>
                      </a:r>
                    </a:p>
                  </a:txBody>
                  <a:tcPr/>
                </a:tc>
                <a:tc>
                  <a:txBody>
                    <a:bodyPr/>
                    <a:lstStyle/>
                    <a:p>
                      <a:r>
                        <a:rPr lang="en-US" dirty="0"/>
                        <a:t>90</a:t>
                      </a:r>
                    </a:p>
                  </a:txBody>
                  <a:tcPr/>
                </a:tc>
                <a:tc>
                  <a:txBody>
                    <a:bodyPr/>
                    <a:lstStyle/>
                    <a:p>
                      <a:r>
                        <a:rPr lang="en-US" dirty="0">
                          <a:solidFill>
                            <a:srgbClr val="FF0000"/>
                          </a:solidFill>
                        </a:rPr>
                        <a:t>x</a:t>
                      </a:r>
                    </a:p>
                  </a:txBody>
                  <a:tcPr/>
                </a:tc>
                <a:tc>
                  <a:txBody>
                    <a:bodyPr/>
                    <a:lstStyle/>
                    <a:p>
                      <a:r>
                        <a:rPr lang="en-US" dirty="0">
                          <a:solidFill>
                            <a:srgbClr val="FF0000"/>
                          </a:solidFill>
                        </a:rPr>
                        <a:t>x</a:t>
                      </a:r>
                    </a:p>
                  </a:txBody>
                  <a:tcPr/>
                </a:tc>
                <a:tc>
                  <a:txBody>
                    <a:bodyPr/>
                    <a:lstStyle/>
                    <a:p>
                      <a:r>
                        <a:rPr lang="en-US" b="1" dirty="0"/>
                        <a:t>pos</a:t>
                      </a:r>
                    </a:p>
                  </a:txBody>
                  <a:tcPr/>
                </a:tc>
                <a:extLst>
                  <a:ext uri="{0D108BD9-81ED-4DB2-BD59-A6C34878D82A}">
                    <a16:rowId xmlns:a16="http://schemas.microsoft.com/office/drawing/2014/main" val="3821261661"/>
                  </a:ext>
                </a:extLst>
              </a:tr>
              <a:tr h="326859">
                <a:tc>
                  <a:txBody>
                    <a:bodyPr/>
                    <a:lstStyle/>
                    <a:p>
                      <a:r>
                        <a:rPr lang="en-US" dirty="0"/>
                        <a:t>17</a:t>
                      </a:r>
                    </a:p>
                  </a:txBody>
                  <a:tcPr/>
                </a:tc>
                <a:tc>
                  <a:txBody>
                    <a:bodyPr/>
                    <a:lstStyle/>
                    <a:p>
                      <a:r>
                        <a:rPr lang="en-US" dirty="0"/>
                        <a:t>60</a:t>
                      </a:r>
                    </a:p>
                  </a:txBody>
                  <a:tcPr/>
                </a:tc>
                <a:tc>
                  <a:txBody>
                    <a:bodyPr/>
                    <a:lstStyle/>
                    <a:p>
                      <a:r>
                        <a:rPr lang="en-US" dirty="0"/>
                        <a:t>B</a:t>
                      </a:r>
                    </a:p>
                  </a:txBody>
                  <a:tcPr/>
                </a:tc>
                <a:tc>
                  <a:txBody>
                    <a:bodyPr/>
                    <a:lstStyle/>
                    <a:p>
                      <a:r>
                        <a:rPr lang="en-US" dirty="0"/>
                        <a:t>yes</a:t>
                      </a:r>
                    </a:p>
                  </a:txBody>
                  <a:tcPr/>
                </a:tc>
                <a:tc>
                  <a:txBody>
                    <a:bodyPr/>
                    <a:lstStyle/>
                    <a:p>
                      <a:r>
                        <a:rPr lang="en-US" b="1" dirty="0"/>
                        <a:t>neg</a:t>
                      </a:r>
                    </a:p>
                  </a:txBody>
                  <a:tcPr/>
                </a:tc>
                <a:extLst>
                  <a:ext uri="{0D108BD9-81ED-4DB2-BD59-A6C34878D82A}">
                    <a16:rowId xmlns:a16="http://schemas.microsoft.com/office/drawing/2014/main" val="21330732"/>
                  </a:ext>
                </a:extLst>
              </a:tr>
              <a:tr h="326859">
                <a:tc>
                  <a:txBody>
                    <a:bodyPr/>
                    <a:lstStyle/>
                    <a:p>
                      <a:r>
                        <a:rPr lang="en-US" dirty="0">
                          <a:solidFill>
                            <a:srgbClr val="FF0000"/>
                          </a:solidFill>
                        </a:rPr>
                        <a:t>x</a:t>
                      </a:r>
                    </a:p>
                  </a:txBody>
                  <a:tcPr/>
                </a:tc>
                <a:tc>
                  <a:txBody>
                    <a:bodyPr/>
                    <a:lstStyle/>
                    <a:p>
                      <a:r>
                        <a:rPr lang="en-US" dirty="0"/>
                        <a:t>84</a:t>
                      </a:r>
                    </a:p>
                  </a:txBody>
                  <a:tcPr/>
                </a:tc>
                <a:tc>
                  <a:txBody>
                    <a:bodyPr/>
                    <a:lstStyle/>
                    <a:p>
                      <a:r>
                        <a:rPr lang="en-US" dirty="0">
                          <a:solidFill>
                            <a:srgbClr val="FF0000"/>
                          </a:solidFill>
                        </a:rPr>
                        <a:t>x</a:t>
                      </a:r>
                    </a:p>
                  </a:txBody>
                  <a:tcPr/>
                </a:tc>
                <a:tc>
                  <a:txBody>
                    <a:bodyPr/>
                    <a:lstStyle/>
                    <a:p>
                      <a:r>
                        <a:rPr lang="en-US" dirty="0"/>
                        <a:t>yes</a:t>
                      </a:r>
                    </a:p>
                  </a:txBody>
                  <a:tcPr/>
                </a:tc>
                <a:tc>
                  <a:txBody>
                    <a:bodyPr/>
                    <a:lstStyle/>
                    <a:p>
                      <a:r>
                        <a:rPr lang="en-US" b="1" dirty="0"/>
                        <a:t>neg</a:t>
                      </a:r>
                    </a:p>
                  </a:txBody>
                  <a:tcPr/>
                </a:tc>
                <a:extLst>
                  <a:ext uri="{0D108BD9-81ED-4DB2-BD59-A6C34878D82A}">
                    <a16:rowId xmlns:a16="http://schemas.microsoft.com/office/drawing/2014/main" val="1451852060"/>
                  </a:ext>
                </a:extLst>
              </a:tr>
              <a:tr h="326859">
                <a:tc>
                  <a:txBody>
                    <a:bodyPr/>
                    <a:lstStyle/>
                    <a:p>
                      <a:r>
                        <a:rPr lang="en-US" dirty="0"/>
                        <a:t>39</a:t>
                      </a:r>
                    </a:p>
                  </a:txBody>
                  <a:tcPr/>
                </a:tc>
                <a:tc>
                  <a:txBody>
                    <a:bodyPr/>
                    <a:lstStyle/>
                    <a:p>
                      <a:r>
                        <a:rPr lang="en-US" dirty="0">
                          <a:solidFill>
                            <a:srgbClr val="FF0000"/>
                          </a:solidFill>
                        </a:rPr>
                        <a:t>x</a:t>
                      </a:r>
                    </a:p>
                  </a:txBody>
                  <a:tcPr/>
                </a:tc>
                <a:tc>
                  <a:txBody>
                    <a:bodyPr/>
                    <a:lstStyle/>
                    <a:p>
                      <a:r>
                        <a:rPr lang="en-US" dirty="0"/>
                        <a:t>A</a:t>
                      </a:r>
                    </a:p>
                  </a:txBody>
                  <a:tcPr/>
                </a:tc>
                <a:tc>
                  <a:txBody>
                    <a:bodyPr/>
                    <a:lstStyle/>
                    <a:p>
                      <a:r>
                        <a:rPr lang="en-US" dirty="0">
                          <a:solidFill>
                            <a:srgbClr val="FF0000"/>
                          </a:solidFill>
                        </a:rPr>
                        <a:t>x</a:t>
                      </a:r>
                    </a:p>
                  </a:txBody>
                  <a:tcPr/>
                </a:tc>
                <a:tc>
                  <a:txBody>
                    <a:bodyPr/>
                    <a:lstStyle/>
                    <a:p>
                      <a:r>
                        <a:rPr lang="en-US" b="1" dirty="0"/>
                        <a:t>pos</a:t>
                      </a:r>
                    </a:p>
                  </a:txBody>
                  <a:tcPr/>
                </a:tc>
                <a:extLst>
                  <a:ext uri="{0D108BD9-81ED-4DB2-BD59-A6C34878D82A}">
                    <a16:rowId xmlns:a16="http://schemas.microsoft.com/office/drawing/2014/main" val="2254636928"/>
                  </a:ext>
                </a:extLst>
              </a:tr>
            </a:tbl>
          </a:graphicData>
        </a:graphic>
      </p:graphicFrame>
      <p:sp>
        <p:nvSpPr>
          <p:cNvPr id="3" name="TextBox 2">
            <a:extLst>
              <a:ext uri="{FF2B5EF4-FFF2-40B4-BE49-F238E27FC236}">
                <a16:creationId xmlns:a16="http://schemas.microsoft.com/office/drawing/2014/main" id="{ECD51A45-C26C-78D0-F16B-B9C866263CA3}"/>
              </a:ext>
            </a:extLst>
          </p:cNvPr>
          <p:cNvSpPr txBox="1"/>
          <p:nvPr/>
        </p:nvSpPr>
        <p:spPr>
          <a:xfrm>
            <a:off x="4716016" y="742910"/>
            <a:ext cx="3240360" cy="461665"/>
          </a:xfrm>
          <a:prstGeom prst="rect">
            <a:avLst/>
          </a:prstGeom>
          <a:noFill/>
        </p:spPr>
        <p:txBody>
          <a:bodyPr wrap="square" rtlCol="0">
            <a:spAutoFit/>
          </a:bodyPr>
          <a:lstStyle/>
          <a:p>
            <a:r>
              <a:rPr lang="en-US" dirty="0"/>
              <a:t>50% Missing MCAR</a:t>
            </a:r>
          </a:p>
        </p:txBody>
      </p:sp>
    </p:spTree>
    <p:extLst>
      <p:ext uri="{BB962C8B-B14F-4D97-AF65-F5344CB8AC3E}">
        <p14:creationId xmlns:p14="http://schemas.microsoft.com/office/powerpoint/2010/main" val="26888774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79FA09E-5D6A-74DE-C582-B4D74BA54348}"/>
              </a:ext>
            </a:extLst>
          </p:cNvPr>
          <p:cNvSpPr>
            <a:spLocks noGrp="1"/>
          </p:cNvSpPr>
          <p:nvPr>
            <p:ph type="title"/>
          </p:nvPr>
        </p:nvSpPr>
        <p:spPr/>
        <p:txBody>
          <a:bodyPr/>
          <a:lstStyle/>
          <a:p>
            <a:r>
              <a:rPr lang="en-US" dirty="0"/>
              <a:t>Cost-aware active feature acquisition (AFA)</a:t>
            </a:r>
            <a:endParaRPr lang="en-GB" dirty="0"/>
          </a:p>
        </p:txBody>
      </p:sp>
      <p:sp>
        <p:nvSpPr>
          <p:cNvPr id="10" name="Text Placeholder 9">
            <a:extLst>
              <a:ext uri="{FF2B5EF4-FFF2-40B4-BE49-F238E27FC236}">
                <a16:creationId xmlns:a16="http://schemas.microsoft.com/office/drawing/2014/main" id="{CD3AAC9F-1D63-2081-B449-56398BC95D37}"/>
              </a:ext>
            </a:extLst>
          </p:cNvPr>
          <p:cNvSpPr>
            <a:spLocks noGrp="1"/>
          </p:cNvSpPr>
          <p:nvPr>
            <p:ph type="body" sz="quarter" idx="10"/>
          </p:nvPr>
        </p:nvSpPr>
        <p:spPr>
          <a:xfrm>
            <a:off x="604541" y="915566"/>
            <a:ext cx="3103363" cy="3096344"/>
          </a:xfrm>
        </p:spPr>
        <p:txBody>
          <a:bodyPr/>
          <a:lstStyle/>
          <a:p>
            <a:pPr>
              <a:buSzPct val="100000"/>
            </a:pPr>
            <a:r>
              <a:rPr lang="en-US" sz="2000" dirty="0"/>
              <a:t>Consider scenarios where missing feature values can be acquired for a cost</a:t>
            </a:r>
          </a:p>
          <a:p>
            <a:pPr>
              <a:buSzPct val="100000"/>
            </a:pPr>
            <a:r>
              <a:rPr lang="en-US" sz="2000" dirty="0"/>
              <a:t>The missing data is simulated to be missing completely at random</a:t>
            </a:r>
          </a:p>
          <a:p>
            <a:pPr>
              <a:buSzPct val="100000"/>
            </a:pPr>
            <a:r>
              <a:rPr lang="en-US" sz="2000" b="1" dirty="0"/>
              <a:t>Subfield of active learning </a:t>
            </a:r>
          </a:p>
        </p:txBody>
      </p:sp>
      <p:sp>
        <p:nvSpPr>
          <p:cNvPr id="9" name="Text Placeholder 8">
            <a:extLst>
              <a:ext uri="{FF2B5EF4-FFF2-40B4-BE49-F238E27FC236}">
                <a16:creationId xmlns:a16="http://schemas.microsoft.com/office/drawing/2014/main" id="{0971E3A2-C782-8A8C-4D8F-B0A264A4413A}"/>
              </a:ext>
            </a:extLst>
          </p:cNvPr>
          <p:cNvSpPr>
            <a:spLocks noGrp="1"/>
          </p:cNvSpPr>
          <p:nvPr>
            <p:ph type="body" sz="half" idx="2"/>
          </p:nvPr>
        </p:nvSpPr>
        <p:spPr/>
        <p:txBody>
          <a:bodyPr/>
          <a:lstStyle/>
          <a:p>
            <a:endParaRPr lang="en-GB" dirty="0"/>
          </a:p>
        </p:txBody>
      </p:sp>
      <p:sp>
        <p:nvSpPr>
          <p:cNvPr id="7" name="Footer Placeholder 6">
            <a:extLst>
              <a:ext uri="{FF2B5EF4-FFF2-40B4-BE49-F238E27FC236}">
                <a16:creationId xmlns:a16="http://schemas.microsoft.com/office/drawing/2014/main" id="{6103CDFC-9C78-B161-2CA0-D3757A032293}"/>
              </a:ext>
            </a:extLst>
          </p:cNvPr>
          <p:cNvSpPr>
            <a:spLocks noGrp="1"/>
          </p:cNvSpPr>
          <p:nvPr>
            <p:ph type="ftr" sz="quarter" idx="11"/>
          </p:nvPr>
        </p:nvSpPr>
        <p:spPr/>
        <p:txBody>
          <a:bodyPr/>
          <a:lstStyle/>
          <a:p>
            <a:r>
              <a:rPr lang="it-IT"/>
              <a:t>Tutorial @ IE2025 | christian.beyer@ovgu.de 24.06.2025</a:t>
            </a:r>
            <a:endParaRPr lang="en-GB" dirty="0"/>
          </a:p>
        </p:txBody>
      </p:sp>
      <p:sp>
        <p:nvSpPr>
          <p:cNvPr id="8" name="Slide Number Placeholder 7">
            <a:extLst>
              <a:ext uri="{FF2B5EF4-FFF2-40B4-BE49-F238E27FC236}">
                <a16:creationId xmlns:a16="http://schemas.microsoft.com/office/drawing/2014/main" id="{108998B2-ABF9-888C-F918-A450C13ADB3E}"/>
              </a:ext>
            </a:extLst>
          </p:cNvPr>
          <p:cNvSpPr>
            <a:spLocks noGrp="1"/>
          </p:cNvSpPr>
          <p:nvPr>
            <p:ph type="sldNum" sz="quarter" idx="12"/>
          </p:nvPr>
        </p:nvSpPr>
        <p:spPr/>
        <p:txBody>
          <a:bodyPr/>
          <a:lstStyle/>
          <a:p>
            <a:fld id="{8E024F8E-A03E-4AAA-A06E-73FE51DB7709}" type="slidenum">
              <a:rPr lang="en-GB" smtClean="0"/>
              <a:t>7</a:t>
            </a:fld>
            <a:endParaRPr lang="en-GB"/>
          </a:p>
        </p:txBody>
      </p:sp>
      <p:pic>
        <p:nvPicPr>
          <p:cNvPr id="13" name="Grafik 12">
            <a:extLst>
              <a:ext uri="{FF2B5EF4-FFF2-40B4-BE49-F238E27FC236}">
                <a16:creationId xmlns:a16="http://schemas.microsoft.com/office/drawing/2014/main" id="{8FF7A018-2B7E-400F-9FBF-D55A9D3D9CD6}"/>
              </a:ext>
            </a:extLst>
          </p:cNvPr>
          <p:cNvPicPr>
            <a:picLocks noChangeAspect="1"/>
          </p:cNvPicPr>
          <p:nvPr/>
        </p:nvPicPr>
        <p:blipFill>
          <a:blip r:embed="rId3"/>
          <a:stretch>
            <a:fillRect/>
          </a:stretch>
        </p:blipFill>
        <p:spPr>
          <a:xfrm>
            <a:off x="4744191" y="1120607"/>
            <a:ext cx="3912612" cy="2232248"/>
          </a:xfrm>
          <a:prstGeom prst="rect">
            <a:avLst/>
          </a:prstGeom>
        </p:spPr>
      </p:pic>
      <p:sp>
        <p:nvSpPr>
          <p:cNvPr id="14" name="Textfeld 13">
            <a:extLst>
              <a:ext uri="{FF2B5EF4-FFF2-40B4-BE49-F238E27FC236}">
                <a16:creationId xmlns:a16="http://schemas.microsoft.com/office/drawing/2014/main" id="{86E32104-063C-46E9-9EA0-64DD3104F20E}"/>
              </a:ext>
            </a:extLst>
          </p:cNvPr>
          <p:cNvSpPr txBox="1"/>
          <p:nvPr/>
        </p:nvSpPr>
        <p:spPr>
          <a:xfrm>
            <a:off x="4513127" y="3542659"/>
            <a:ext cx="4374739" cy="646331"/>
          </a:xfrm>
          <a:prstGeom prst="rect">
            <a:avLst/>
          </a:prstGeom>
          <a:noFill/>
        </p:spPr>
        <p:txBody>
          <a:bodyPr wrap="square" rtlCol="0">
            <a:spAutoFit/>
          </a:bodyPr>
          <a:lstStyle/>
          <a:p>
            <a:r>
              <a:rPr lang="en-US" sz="1200" dirty="0"/>
              <a:t>[https://www.semanticscholar.org/paper/Active-Learning-Literature-Survey-Settles/818826f356444f3daa3447755bf63f171f39ec47/figure/0]</a:t>
            </a:r>
            <a:endParaRPr lang="de-DE" sz="1200" dirty="0"/>
          </a:p>
        </p:txBody>
      </p:sp>
    </p:spTree>
    <p:extLst>
      <p:ext uri="{BB962C8B-B14F-4D97-AF65-F5344CB8AC3E}">
        <p14:creationId xmlns:p14="http://schemas.microsoft.com/office/powerpoint/2010/main" val="17080360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79FA09E-5D6A-74DE-C582-B4D74BA54348}"/>
              </a:ext>
            </a:extLst>
          </p:cNvPr>
          <p:cNvSpPr>
            <a:spLocks noGrp="1"/>
          </p:cNvSpPr>
          <p:nvPr>
            <p:ph type="title"/>
          </p:nvPr>
        </p:nvSpPr>
        <p:spPr/>
        <p:txBody>
          <a:bodyPr/>
          <a:lstStyle/>
          <a:p>
            <a:r>
              <a:rPr lang="en-US" dirty="0"/>
              <a:t>Static cost-aware active feature acquisition (AFA)</a:t>
            </a:r>
            <a:endParaRPr lang="en-GB" dirty="0"/>
          </a:p>
        </p:txBody>
      </p:sp>
      <p:sp>
        <p:nvSpPr>
          <p:cNvPr id="10" name="Text Placeholder 9">
            <a:extLst>
              <a:ext uri="{FF2B5EF4-FFF2-40B4-BE49-F238E27FC236}">
                <a16:creationId xmlns:a16="http://schemas.microsoft.com/office/drawing/2014/main" id="{CD3AAC9F-1D63-2081-B449-56398BC95D37}"/>
              </a:ext>
            </a:extLst>
          </p:cNvPr>
          <p:cNvSpPr>
            <a:spLocks noGrp="1"/>
          </p:cNvSpPr>
          <p:nvPr>
            <p:ph type="body" sz="quarter" idx="10"/>
          </p:nvPr>
        </p:nvSpPr>
        <p:spPr>
          <a:xfrm>
            <a:off x="604541" y="915566"/>
            <a:ext cx="6991795" cy="3096344"/>
          </a:xfrm>
        </p:spPr>
        <p:txBody>
          <a:bodyPr/>
          <a:lstStyle/>
          <a:p>
            <a:pPr>
              <a:buSzPct val="100000"/>
            </a:pPr>
            <a:r>
              <a:rPr lang="en-US" sz="2000" dirty="0"/>
              <a:t>Complex feature interactions can be learned </a:t>
            </a:r>
            <a:br>
              <a:rPr lang="en-US" sz="2000" dirty="0"/>
            </a:br>
            <a:r>
              <a:rPr lang="en-US" sz="2000" dirty="0"/>
              <a:t>from available data (e.g. If age&gt;50 then smoking is very predictive)</a:t>
            </a:r>
          </a:p>
          <a:p>
            <a:pPr>
              <a:buSzPct val="100000"/>
            </a:pPr>
            <a:r>
              <a:rPr lang="en-US" sz="2000" dirty="0"/>
              <a:t>Costly optimization algorithms can be employed</a:t>
            </a:r>
            <a:br>
              <a:rPr lang="en-US" sz="2000" dirty="0"/>
            </a:br>
            <a:r>
              <a:rPr lang="en-US" sz="2000" dirty="0"/>
              <a:t>to manage budgeting</a:t>
            </a:r>
            <a:br>
              <a:rPr lang="en-US" sz="2000" dirty="0"/>
            </a:br>
            <a:br>
              <a:rPr lang="en-US" sz="2000" dirty="0"/>
            </a:br>
            <a:r>
              <a:rPr lang="en-US" sz="2000" dirty="0"/>
              <a:t>…but what can we do when the data is streaming?</a:t>
            </a:r>
          </a:p>
        </p:txBody>
      </p:sp>
      <p:sp>
        <p:nvSpPr>
          <p:cNvPr id="9" name="Text Placeholder 8">
            <a:extLst>
              <a:ext uri="{FF2B5EF4-FFF2-40B4-BE49-F238E27FC236}">
                <a16:creationId xmlns:a16="http://schemas.microsoft.com/office/drawing/2014/main" id="{0971E3A2-C782-8A8C-4D8F-B0A264A4413A}"/>
              </a:ext>
            </a:extLst>
          </p:cNvPr>
          <p:cNvSpPr>
            <a:spLocks noGrp="1"/>
          </p:cNvSpPr>
          <p:nvPr>
            <p:ph type="body" sz="half" idx="2"/>
          </p:nvPr>
        </p:nvSpPr>
        <p:spPr/>
        <p:txBody>
          <a:bodyPr/>
          <a:lstStyle/>
          <a:p>
            <a:endParaRPr lang="en-GB" dirty="0"/>
          </a:p>
        </p:txBody>
      </p:sp>
      <p:sp>
        <p:nvSpPr>
          <p:cNvPr id="7" name="Footer Placeholder 6">
            <a:extLst>
              <a:ext uri="{FF2B5EF4-FFF2-40B4-BE49-F238E27FC236}">
                <a16:creationId xmlns:a16="http://schemas.microsoft.com/office/drawing/2014/main" id="{6103CDFC-9C78-B161-2CA0-D3757A032293}"/>
              </a:ext>
            </a:extLst>
          </p:cNvPr>
          <p:cNvSpPr>
            <a:spLocks noGrp="1"/>
          </p:cNvSpPr>
          <p:nvPr>
            <p:ph type="ftr" sz="quarter" idx="11"/>
          </p:nvPr>
        </p:nvSpPr>
        <p:spPr/>
        <p:txBody>
          <a:bodyPr/>
          <a:lstStyle/>
          <a:p>
            <a:r>
              <a:rPr lang="it-IT"/>
              <a:t>Tutorial @ IE2025 | christian.beyer@ovgu.de 24.06.2025</a:t>
            </a:r>
            <a:endParaRPr lang="en-GB" dirty="0"/>
          </a:p>
        </p:txBody>
      </p:sp>
      <p:sp>
        <p:nvSpPr>
          <p:cNvPr id="8" name="Slide Number Placeholder 7">
            <a:extLst>
              <a:ext uri="{FF2B5EF4-FFF2-40B4-BE49-F238E27FC236}">
                <a16:creationId xmlns:a16="http://schemas.microsoft.com/office/drawing/2014/main" id="{108998B2-ABF9-888C-F918-A450C13ADB3E}"/>
              </a:ext>
            </a:extLst>
          </p:cNvPr>
          <p:cNvSpPr>
            <a:spLocks noGrp="1"/>
          </p:cNvSpPr>
          <p:nvPr>
            <p:ph type="sldNum" sz="quarter" idx="12"/>
          </p:nvPr>
        </p:nvSpPr>
        <p:spPr/>
        <p:txBody>
          <a:bodyPr/>
          <a:lstStyle/>
          <a:p>
            <a:fld id="{8E024F8E-A03E-4AAA-A06E-73FE51DB7709}" type="slidenum">
              <a:rPr lang="en-GB" smtClean="0"/>
              <a:t>8</a:t>
            </a:fld>
            <a:endParaRPr lang="en-GB"/>
          </a:p>
        </p:txBody>
      </p:sp>
    </p:spTree>
    <p:extLst>
      <p:ext uri="{BB962C8B-B14F-4D97-AF65-F5344CB8AC3E}">
        <p14:creationId xmlns:p14="http://schemas.microsoft.com/office/powerpoint/2010/main" val="42720007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79FA09E-5D6A-74DE-C582-B4D74BA54348}"/>
              </a:ext>
            </a:extLst>
          </p:cNvPr>
          <p:cNvSpPr>
            <a:spLocks noGrp="1"/>
          </p:cNvSpPr>
          <p:nvPr>
            <p:ph type="title"/>
          </p:nvPr>
        </p:nvSpPr>
        <p:spPr/>
        <p:txBody>
          <a:bodyPr/>
          <a:lstStyle/>
          <a:p>
            <a:r>
              <a:rPr lang="en-US" dirty="0"/>
              <a:t>What is a data stream?</a:t>
            </a:r>
            <a:endParaRPr lang="en-GB" dirty="0"/>
          </a:p>
        </p:txBody>
      </p:sp>
      <p:sp>
        <p:nvSpPr>
          <p:cNvPr id="10" name="Text Placeholder 9">
            <a:extLst>
              <a:ext uri="{FF2B5EF4-FFF2-40B4-BE49-F238E27FC236}">
                <a16:creationId xmlns:a16="http://schemas.microsoft.com/office/drawing/2014/main" id="{CD3AAC9F-1D63-2081-B449-56398BC95D37}"/>
              </a:ext>
            </a:extLst>
          </p:cNvPr>
          <p:cNvSpPr>
            <a:spLocks noGrp="1"/>
          </p:cNvSpPr>
          <p:nvPr>
            <p:ph type="body" sz="quarter" idx="10"/>
          </p:nvPr>
        </p:nvSpPr>
        <p:spPr>
          <a:xfrm>
            <a:off x="604541" y="915566"/>
            <a:ext cx="3913200" cy="3096344"/>
          </a:xfrm>
        </p:spPr>
        <p:txBody>
          <a:bodyPr/>
          <a:lstStyle/>
          <a:p>
            <a:pPr marL="217884" indent="0">
              <a:buSzPct val="100000"/>
              <a:buNone/>
            </a:pPr>
            <a:r>
              <a:rPr lang="en-US" dirty="0"/>
              <a:t>‘A data stream is an ordered sequence of instances that can be </a:t>
            </a:r>
            <a:r>
              <a:rPr lang="en-US" b="1" dirty="0"/>
              <a:t>read only once </a:t>
            </a:r>
            <a:r>
              <a:rPr lang="en-US" dirty="0"/>
              <a:t>or a small number of times using </a:t>
            </a:r>
            <a:r>
              <a:rPr lang="en-US" b="1" dirty="0"/>
              <a:t>limited computing and storage capabilities</a:t>
            </a:r>
            <a:r>
              <a:rPr lang="en-US" dirty="0"/>
              <a:t>. These sources of data are characterized by being </a:t>
            </a:r>
            <a:r>
              <a:rPr lang="en-US" b="1" dirty="0"/>
              <a:t>open-ended, flowing at high-speed</a:t>
            </a:r>
            <a:r>
              <a:rPr lang="en-US" dirty="0"/>
              <a:t>, and generated by </a:t>
            </a:r>
            <a:r>
              <a:rPr lang="en-US" b="1" dirty="0"/>
              <a:t>non stationary distributions </a:t>
            </a:r>
            <a:r>
              <a:rPr lang="en-US" dirty="0"/>
              <a:t>in dynamic environments.’</a:t>
            </a:r>
            <a:br>
              <a:rPr lang="en-US" dirty="0"/>
            </a:br>
            <a:br>
              <a:rPr lang="en-US" dirty="0"/>
            </a:br>
            <a:r>
              <a:rPr lang="en-US" dirty="0"/>
              <a:t>Gama &amp; Rodrigues</a:t>
            </a:r>
          </a:p>
        </p:txBody>
      </p:sp>
      <p:sp>
        <p:nvSpPr>
          <p:cNvPr id="9" name="Text Placeholder 8">
            <a:extLst>
              <a:ext uri="{FF2B5EF4-FFF2-40B4-BE49-F238E27FC236}">
                <a16:creationId xmlns:a16="http://schemas.microsoft.com/office/drawing/2014/main" id="{0971E3A2-C782-8A8C-4D8F-B0A264A4413A}"/>
              </a:ext>
            </a:extLst>
          </p:cNvPr>
          <p:cNvSpPr>
            <a:spLocks noGrp="1"/>
          </p:cNvSpPr>
          <p:nvPr>
            <p:ph type="body" sz="half" idx="2"/>
          </p:nvPr>
        </p:nvSpPr>
        <p:spPr/>
        <p:txBody>
          <a:bodyPr/>
          <a:lstStyle/>
          <a:p>
            <a:endParaRPr lang="en-GB" dirty="0"/>
          </a:p>
        </p:txBody>
      </p:sp>
      <p:sp>
        <p:nvSpPr>
          <p:cNvPr id="7" name="Footer Placeholder 6">
            <a:extLst>
              <a:ext uri="{FF2B5EF4-FFF2-40B4-BE49-F238E27FC236}">
                <a16:creationId xmlns:a16="http://schemas.microsoft.com/office/drawing/2014/main" id="{6103CDFC-9C78-B161-2CA0-D3757A032293}"/>
              </a:ext>
            </a:extLst>
          </p:cNvPr>
          <p:cNvSpPr>
            <a:spLocks noGrp="1"/>
          </p:cNvSpPr>
          <p:nvPr>
            <p:ph type="ftr" sz="quarter" idx="11"/>
          </p:nvPr>
        </p:nvSpPr>
        <p:spPr/>
        <p:txBody>
          <a:bodyPr/>
          <a:lstStyle/>
          <a:p>
            <a:r>
              <a:rPr lang="it-IT"/>
              <a:t>Tutorial @ IE2025 | christian.beyer@ovgu.de 24.06.2025</a:t>
            </a:r>
            <a:endParaRPr lang="en-GB" dirty="0"/>
          </a:p>
        </p:txBody>
      </p:sp>
      <p:sp>
        <p:nvSpPr>
          <p:cNvPr id="8" name="Slide Number Placeholder 7">
            <a:extLst>
              <a:ext uri="{FF2B5EF4-FFF2-40B4-BE49-F238E27FC236}">
                <a16:creationId xmlns:a16="http://schemas.microsoft.com/office/drawing/2014/main" id="{108998B2-ABF9-888C-F918-A450C13ADB3E}"/>
              </a:ext>
            </a:extLst>
          </p:cNvPr>
          <p:cNvSpPr>
            <a:spLocks noGrp="1"/>
          </p:cNvSpPr>
          <p:nvPr>
            <p:ph type="sldNum" sz="quarter" idx="12"/>
          </p:nvPr>
        </p:nvSpPr>
        <p:spPr/>
        <p:txBody>
          <a:bodyPr/>
          <a:lstStyle/>
          <a:p>
            <a:fld id="{8E024F8E-A03E-4AAA-A06E-73FE51DB7709}" type="slidenum">
              <a:rPr lang="en-GB" smtClean="0"/>
              <a:t>9</a:t>
            </a:fld>
            <a:endParaRPr lang="en-GB"/>
          </a:p>
        </p:txBody>
      </p:sp>
      <p:pic>
        <p:nvPicPr>
          <p:cNvPr id="6" name="Grafik 5">
            <a:extLst>
              <a:ext uri="{FF2B5EF4-FFF2-40B4-BE49-F238E27FC236}">
                <a16:creationId xmlns:a16="http://schemas.microsoft.com/office/drawing/2014/main" id="{72C122F1-FA38-42E3-8881-F08F31FA403F}"/>
              </a:ext>
            </a:extLst>
          </p:cNvPr>
          <p:cNvPicPr>
            <a:picLocks noChangeAspect="1"/>
          </p:cNvPicPr>
          <p:nvPr/>
        </p:nvPicPr>
        <p:blipFill>
          <a:blip r:embed="rId2"/>
          <a:stretch>
            <a:fillRect/>
          </a:stretch>
        </p:blipFill>
        <p:spPr>
          <a:xfrm>
            <a:off x="4748921" y="987574"/>
            <a:ext cx="3790538" cy="2528259"/>
          </a:xfrm>
          <a:prstGeom prst="rect">
            <a:avLst/>
          </a:prstGeom>
        </p:spPr>
      </p:pic>
      <p:sp>
        <p:nvSpPr>
          <p:cNvPr id="20" name="Textfeld 19">
            <a:extLst>
              <a:ext uri="{FF2B5EF4-FFF2-40B4-BE49-F238E27FC236}">
                <a16:creationId xmlns:a16="http://schemas.microsoft.com/office/drawing/2014/main" id="{DB6F6D47-E969-4CA8-8C74-8BFEDBEC2873}"/>
              </a:ext>
            </a:extLst>
          </p:cNvPr>
          <p:cNvSpPr txBox="1"/>
          <p:nvPr/>
        </p:nvSpPr>
        <p:spPr>
          <a:xfrm>
            <a:off x="4589989" y="3655920"/>
            <a:ext cx="3913198" cy="461665"/>
          </a:xfrm>
          <a:prstGeom prst="rect">
            <a:avLst/>
          </a:prstGeom>
          <a:noFill/>
        </p:spPr>
        <p:txBody>
          <a:bodyPr wrap="square" rtlCol="0">
            <a:spAutoFit/>
          </a:bodyPr>
          <a:lstStyle/>
          <a:p>
            <a:r>
              <a:rPr lang="en-US" sz="1200" dirty="0"/>
              <a:t>[https://www.bigdatawire.com/2019/10/01/kafka-transforming-into-event-streaming-database/]</a:t>
            </a:r>
            <a:endParaRPr lang="de-DE" sz="1200" dirty="0"/>
          </a:p>
        </p:txBody>
      </p:sp>
    </p:spTree>
    <p:extLst>
      <p:ext uri="{BB962C8B-B14F-4D97-AF65-F5344CB8AC3E}">
        <p14:creationId xmlns:p14="http://schemas.microsoft.com/office/powerpoint/2010/main" val="4282453765"/>
      </p:ext>
    </p:extLst>
  </p:cSld>
  <p:clrMapOvr>
    <a:masterClrMapping/>
  </p:clrMapOvr>
</p:sld>
</file>

<file path=ppt/theme/theme1.xml><?xml version="1.0" encoding="utf-8"?>
<a:theme xmlns:a="http://schemas.openxmlformats.org/drawingml/2006/main" name="Ovgu_Allgemein">
  <a:themeElements>
    <a:clrScheme name="Benutzerdefiniert 26">
      <a:dk1>
        <a:srgbClr val="000000"/>
      </a:dk1>
      <a:lt1>
        <a:srgbClr val="FFFFFF"/>
      </a:lt1>
      <a:dk2>
        <a:srgbClr val="7A003F"/>
      </a:dk2>
      <a:lt2>
        <a:srgbClr val="5D8EA6"/>
      </a:lt2>
      <a:accent1>
        <a:srgbClr val="7A003F"/>
      </a:accent1>
      <a:accent2>
        <a:srgbClr val="002D5C"/>
      </a:accent2>
      <a:accent3>
        <a:srgbClr val="FFFFFF"/>
      </a:accent3>
      <a:accent4>
        <a:srgbClr val="000000"/>
      </a:accent4>
      <a:accent5>
        <a:srgbClr val="D0ABAB"/>
      </a:accent5>
      <a:accent6>
        <a:srgbClr val="5A2724"/>
      </a:accent6>
      <a:hlink>
        <a:srgbClr val="E6003A"/>
      </a:hlink>
      <a:folHlink>
        <a:srgbClr val="F39100"/>
      </a:folHlink>
    </a:clrScheme>
    <a:fontScheme name="Musterseite">
      <a:majorFont>
        <a:latin typeface="Lucida Grande"/>
        <a:ea typeface="ヒラギノ角ゴ Pro W3"/>
        <a:cs typeface="ヒラギノ角ゴ Pro W3"/>
      </a:majorFont>
      <a:minorFont>
        <a:latin typeface="Lucida Sans"/>
        <a:ea typeface="ヒラギノ角ゴ Pro W3"/>
        <a:cs typeface="ヒラギノ角ゴ Pro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A33316"/>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de-DE" sz="2400" b="0" i="0" u="none" strike="noStrike" cap="none" normalizeH="0" baseline="0">
            <a:ln>
              <a:noFill/>
            </a:ln>
            <a:solidFill>
              <a:srgbClr val="000000"/>
            </a:solidFill>
            <a:effectLst/>
            <a:latin typeface="Lucida Grande CY" pitchFamily="-111" charset="-52"/>
            <a:ea typeface="ヒラギノ角ゴ Pro W3" pitchFamily="-111" charset="-128"/>
            <a:cs typeface="ヒラギノ角ゴ Pro W3" pitchFamily="-111" charset="-128"/>
          </a:defRPr>
        </a:defPPr>
      </a:lstStyle>
    </a:spDef>
    <a:lnDef>
      <a:spPr bwMode="auto">
        <a:xfrm>
          <a:off x="0" y="0"/>
          <a:ext cx="1" cy="1"/>
        </a:xfrm>
        <a:custGeom>
          <a:avLst/>
          <a:gdLst/>
          <a:ahLst/>
          <a:cxnLst/>
          <a:rect l="0" t="0" r="0" b="0"/>
          <a:pathLst/>
        </a:custGeom>
        <a:solidFill>
          <a:srgbClr val="A33316"/>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de-DE" sz="2400" b="0" i="0" u="none" strike="noStrike" cap="none" normalizeH="0" baseline="0">
            <a:ln>
              <a:noFill/>
            </a:ln>
            <a:solidFill>
              <a:srgbClr val="000000"/>
            </a:solidFill>
            <a:effectLst/>
            <a:latin typeface="Lucida Grande CY" pitchFamily="-111" charset="-52"/>
            <a:ea typeface="ヒラギノ角ゴ Pro W3" pitchFamily="-111" charset="-128"/>
            <a:cs typeface="ヒラギノ角ゴ Pro W3" pitchFamily="-111" charset="-128"/>
          </a:defRPr>
        </a:defPPr>
      </a:lstStyle>
    </a:lnDef>
  </a:objectDefaults>
  <a:extraClrSchemeLst>
    <a:extraClrScheme>
      <a:clrScheme name="Musterseite 1">
        <a:dk1>
          <a:srgbClr val="000000"/>
        </a:dk1>
        <a:lt1>
          <a:srgbClr val="FFFFFF"/>
        </a:lt1>
        <a:dk2>
          <a:srgbClr val="3C3C3C"/>
        </a:dk2>
        <a:lt2>
          <a:srgbClr val="808080"/>
        </a:lt2>
        <a:accent1>
          <a:srgbClr val="A7171A"/>
        </a:accent1>
        <a:accent2>
          <a:srgbClr val="642C29"/>
        </a:accent2>
        <a:accent3>
          <a:srgbClr val="FFFFFF"/>
        </a:accent3>
        <a:accent4>
          <a:srgbClr val="000000"/>
        </a:accent4>
        <a:accent5>
          <a:srgbClr val="D0ABAB"/>
        </a:accent5>
        <a:accent6>
          <a:srgbClr val="5A2724"/>
        </a:accent6>
        <a:hlink>
          <a:srgbClr val="C31924"/>
        </a:hlink>
        <a:folHlink>
          <a:srgbClr val="DBC145"/>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FINF_16-9" id="{F29A1F8B-C7D4-774C-88C5-0D975F42959F}" vid="{A7C8DD4B-5BB2-1545-B239-4A3BF367FC63}"/>
    </a:ext>
  </a:extLst>
</a:theme>
</file>

<file path=ppt/theme/theme2.xml><?xml version="1.0" encoding="utf-8"?>
<a:theme xmlns:a="http://schemas.openxmlformats.org/drawingml/2006/main" name="Office-Design">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Design">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Neu_FIN_potx</Template>
  <TotalTime>0</TotalTime>
  <Words>2662</Words>
  <Application>Microsoft Office PowerPoint</Application>
  <PresentationFormat>On-screen Show (16:9)</PresentationFormat>
  <Paragraphs>380</Paragraphs>
  <Slides>46</Slides>
  <Notes>18</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46</vt:i4>
      </vt:variant>
    </vt:vector>
  </HeadingPairs>
  <TitlesOfParts>
    <vt:vector size="57" baseType="lpstr">
      <vt:lpstr>Arial</vt:lpstr>
      <vt:lpstr>Calibri</vt:lpstr>
      <vt:lpstr>Calibri Light</vt:lpstr>
      <vt:lpstr>Courier New</vt:lpstr>
      <vt:lpstr>LMRoman10-Italic</vt:lpstr>
      <vt:lpstr>LMRoman10-Regular</vt:lpstr>
      <vt:lpstr>Lucida Grande</vt:lpstr>
      <vt:lpstr>Lucida Grande CY</vt:lpstr>
      <vt:lpstr>Lucida Sans Unicode</vt:lpstr>
      <vt:lpstr>Wingdings</vt:lpstr>
      <vt:lpstr>Ovgu_Allgemein</vt:lpstr>
      <vt:lpstr>Active Feature Acquisition on Data Streams Tutorial @ IE2025 </vt:lpstr>
      <vt:lpstr>Content</vt:lpstr>
      <vt:lpstr>Problems when Features are Missing</vt:lpstr>
      <vt:lpstr>Cost-aware active feature acquisition (AFA)</vt:lpstr>
      <vt:lpstr>Cost-aware active feature acquisition (AFA)</vt:lpstr>
      <vt:lpstr>Cost-aware active feature acquisition (AFA)</vt:lpstr>
      <vt:lpstr>Cost-aware active feature acquisition (AFA)</vt:lpstr>
      <vt:lpstr>Static cost-aware active feature acquisition (AFA)</vt:lpstr>
      <vt:lpstr>What is a data stream?</vt:lpstr>
      <vt:lpstr>What makes learning on data streams challenging?</vt:lpstr>
      <vt:lpstr>Incremental Percentile Filter (IPF) for class labels (relative budget)</vt:lpstr>
      <vt:lpstr>Incremental Percentile Filter (IPF) for class labels (relative budget)</vt:lpstr>
      <vt:lpstr>Modelling absolute costs and defining an IPF threshold</vt:lpstr>
      <vt:lpstr>Scoring missing features in a data stream</vt:lpstr>
      <vt:lpstr>AED</vt:lpstr>
      <vt:lpstr>Scoring an instance with missing features in a data stream</vt:lpstr>
      <vt:lpstr>Acquiring multiple features per instance</vt:lpstr>
      <vt:lpstr>Summary</vt:lpstr>
      <vt:lpstr>Example on mixed_5k_shift.csv</vt:lpstr>
      <vt:lpstr>Example on mixed_5k_shift.csv AED features scores</vt:lpstr>
      <vt:lpstr>Example on mixed_5k_shift.csv random features scores</vt:lpstr>
      <vt:lpstr>References</vt:lpstr>
      <vt:lpstr>Thank you!</vt:lpstr>
      <vt:lpstr>Backup slides</vt:lpstr>
      <vt:lpstr>Motivation for active feature acquisitions (AFA)</vt:lpstr>
      <vt:lpstr>Motivation for active feature acquisitions (AFA)</vt:lpstr>
      <vt:lpstr>Motivation for active feature acquisitions (AFA)</vt:lpstr>
      <vt:lpstr>Types of missingness</vt:lpstr>
      <vt:lpstr>Budgeting in a static scenario</vt:lpstr>
      <vt:lpstr>Tree AFA</vt:lpstr>
      <vt:lpstr>Budget-sensitive baseline with GA</vt:lpstr>
      <vt:lpstr>Budget-sensitive baseline with GA</vt:lpstr>
      <vt:lpstr>Framework AFA 2</vt:lpstr>
      <vt:lpstr>AED</vt:lpstr>
      <vt:lpstr>Cost aware AFA vs. random acquisition</vt:lpstr>
      <vt:lpstr>Underspending in high budget nursery dataset</vt:lpstr>
      <vt:lpstr>Forced overspending</vt:lpstr>
      <vt:lpstr>Same cost and one feature per instance</vt:lpstr>
      <vt:lpstr>AFA 1 static datasets</vt:lpstr>
      <vt:lpstr>AFA 1 stream datasets</vt:lpstr>
      <vt:lpstr>Better imputer needed</vt:lpstr>
      <vt:lpstr>Hybrid approach saving potential</vt:lpstr>
      <vt:lpstr>Budget save</vt:lpstr>
      <vt:lpstr>FPI conf 1</vt:lpstr>
      <vt:lpstr>FPI conf selection</vt:lpstr>
      <vt:lpstr>FPI conf imputation</vt:lpstr>
    </vt:vector>
  </TitlesOfParts>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Vortragstitelvorschlag 1 Zweite Zeile</dc:title>
  <dc:creator>Vishnu Unnikrishnan</dc:creator>
  <cp:lastModifiedBy>Chris Veyer</cp:lastModifiedBy>
  <cp:revision>270</cp:revision>
  <cp:lastPrinted>2009-04-03T10:08:54Z</cp:lastPrinted>
  <dcterms:created xsi:type="dcterms:W3CDTF">2024-05-21T16:36:11Z</dcterms:created>
  <dcterms:modified xsi:type="dcterms:W3CDTF">2025-06-24T07:04:33Z</dcterms:modified>
</cp:coreProperties>
</file>